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2" r:id="rId4"/>
  </p:sldMasterIdLst>
  <p:notesMasterIdLst>
    <p:notesMasterId r:id="rId54"/>
  </p:notesMasterIdLst>
  <p:sldIdLst>
    <p:sldId id="661" r:id="rId5"/>
    <p:sldId id="807" r:id="rId6"/>
    <p:sldId id="797" r:id="rId7"/>
    <p:sldId id="265" r:id="rId8"/>
    <p:sldId id="717" r:id="rId9"/>
    <p:sldId id="710" r:id="rId10"/>
    <p:sldId id="713" r:id="rId11"/>
    <p:sldId id="289" r:id="rId12"/>
    <p:sldId id="816" r:id="rId13"/>
    <p:sldId id="821" r:id="rId14"/>
    <p:sldId id="657" r:id="rId15"/>
    <p:sldId id="837" r:id="rId16"/>
    <p:sldId id="818" r:id="rId17"/>
    <p:sldId id="819" r:id="rId18"/>
    <p:sldId id="653" r:id="rId19"/>
    <p:sldId id="811" r:id="rId20"/>
    <p:sldId id="788" r:id="rId21"/>
    <p:sldId id="703" r:id="rId22"/>
    <p:sldId id="727" r:id="rId23"/>
    <p:sldId id="704" r:id="rId24"/>
    <p:sldId id="813" r:id="rId25"/>
    <p:sldId id="711" r:id="rId26"/>
    <p:sldId id="814" r:id="rId27"/>
    <p:sldId id="553" r:id="rId28"/>
    <p:sldId id="824" r:id="rId29"/>
    <p:sldId id="800" r:id="rId30"/>
    <p:sldId id="830" r:id="rId31"/>
    <p:sldId id="831" r:id="rId32"/>
    <p:sldId id="836" r:id="rId33"/>
    <p:sldId id="835" r:id="rId34"/>
    <p:sldId id="719" r:id="rId35"/>
    <p:sldId id="826" r:id="rId36"/>
    <p:sldId id="699" r:id="rId37"/>
    <p:sldId id="709" r:id="rId38"/>
    <p:sldId id="698" r:id="rId39"/>
    <p:sldId id="823" r:id="rId40"/>
    <p:sldId id="681" r:id="rId41"/>
    <p:sldId id="804" r:id="rId42"/>
    <p:sldId id="805" r:id="rId43"/>
    <p:sldId id="829" r:id="rId44"/>
    <p:sldId id="833" r:id="rId45"/>
    <p:sldId id="827" r:id="rId46"/>
    <p:sldId id="838" r:id="rId47"/>
    <p:sldId id="810" r:id="rId48"/>
    <p:sldId id="712" r:id="rId49"/>
    <p:sldId id="602" r:id="rId50"/>
    <p:sldId id="764" r:id="rId51"/>
    <p:sldId id="791" r:id="rId52"/>
    <p:sldId id="798" r:id="rId53"/>
  </p:sldIdLst>
  <p:sldSz cx="12192000" cy="6858000"/>
  <p:notesSz cx="6858000" cy="9144000"/>
  <p:embeddedFontLst>
    <p:embeddedFont>
      <p:font typeface="Anton" panose="00000500000000000000" pitchFamily="2" charset="0"/>
      <p:regular r:id="rId55"/>
    </p:embeddedFont>
    <p:embeddedFont>
      <p:font typeface="Arimo" panose="020B0604020202020204" pitchFamily="34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libri Light" panose="020F0302020204030204" pitchFamily="34" charset="0"/>
      <p:regular r:id="rId64"/>
      <p:italic r:id="rId65"/>
    </p:embeddedFont>
    <p:embeddedFont>
      <p:font typeface="Libre Baskerville" panose="02000000000000000000" pitchFamily="2" charset="0"/>
      <p:regular r:id="rId66"/>
      <p:bold r:id="rId67"/>
      <p:italic r:id="rId68"/>
    </p:embeddedFont>
    <p:embeddedFont>
      <p:font typeface="Merriweather" panose="00000500000000000000" pitchFamily="2" charset="0"/>
      <p:regular r:id="rId69"/>
      <p:bold r:id="rId70"/>
      <p:italic r:id="rId71"/>
      <p:boldItalic r:id="rId72"/>
    </p:embeddedFont>
    <p:embeddedFont>
      <p:font typeface="Open Sans" panose="020B0606030504020204" pitchFamily="34" charset="0"/>
      <p:regular r:id="rId73"/>
      <p:bold r:id="rId74"/>
      <p:italic r:id="rId75"/>
      <p:boldItalic r:id="rId76"/>
    </p:embeddedFont>
    <p:embeddedFont>
      <p:font typeface="Oswald" panose="00000800000000000000" pitchFamily="2" charset="0"/>
      <p:regular r:id="rId77"/>
      <p:bold r:id="rId78"/>
    </p:embeddedFont>
    <p:embeddedFont>
      <p:font typeface="Verdana" panose="020B0604030504040204" pitchFamily="34" charset="0"/>
      <p:regular r:id="rId79"/>
      <p:bold r:id="rId80"/>
      <p:italic r:id="rId81"/>
      <p:boldItalic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 Bateman" initials="JB" lastIdx="4" clrIdx="0">
    <p:extLst>
      <p:ext uri="{19B8F6BF-5375-455C-9EA6-DF929625EA0E}">
        <p15:presenceInfo xmlns:p15="http://schemas.microsoft.com/office/powerpoint/2012/main" userId="S::jenbat@combatstress.com::298a572a-774d-4abc-9b61-5fd7bcae1763" providerId="AD"/>
      </p:ext>
    </p:extLst>
  </p:cmAuthor>
  <p:cmAuthor id="2" name="Jessica Hook" initials="JH" lastIdx="5" clrIdx="1">
    <p:extLst>
      <p:ext uri="{19B8F6BF-5375-455C-9EA6-DF929625EA0E}">
        <p15:presenceInfo xmlns:p15="http://schemas.microsoft.com/office/powerpoint/2012/main" userId="S::jeshoo@combatstress.com::09eca513-bcca-4fa9-966b-8a8042767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66B"/>
    <a:srgbClr val="F6F6F6"/>
    <a:srgbClr val="CBDAEA"/>
    <a:srgbClr val="555555"/>
    <a:srgbClr val="F24D29"/>
    <a:srgbClr val="FFFFFF"/>
    <a:srgbClr val="15C593"/>
    <a:srgbClr val="F4F2F2"/>
    <a:srgbClr val="F24D28"/>
    <a:srgbClr val="F8A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7A5B3-6004-465E-9849-8DE2B4DB5D04}" v="2" dt="2021-05-27T15:11:14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font" Target="fonts/font4.fntdata"/><Relationship Id="rId74" Type="http://schemas.openxmlformats.org/officeDocument/2006/relationships/font" Target="fonts/font20.fntdata"/><Relationship Id="rId79" Type="http://schemas.openxmlformats.org/officeDocument/2006/relationships/font" Target="fonts/font25.fntdata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font" Target="fonts/font23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8.fntdata"/><Relationship Id="rId80" Type="http://schemas.openxmlformats.org/officeDocument/2006/relationships/font" Target="fonts/font26.fntdata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font" Target="fonts/font21.fntdata"/><Relationship Id="rId83" Type="http://schemas.openxmlformats.org/officeDocument/2006/relationships/commentAuthors" Target="commentAuthors.xml"/><Relationship Id="rId88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3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font" Target="fonts/font24.fntdata"/><Relationship Id="rId81" Type="http://schemas.openxmlformats.org/officeDocument/2006/relationships/font" Target="fonts/font27.fntdata"/><Relationship Id="rId86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1.fntdata"/><Relationship Id="rId76" Type="http://schemas.openxmlformats.org/officeDocument/2006/relationships/font" Target="fonts/font22.fntdata"/><Relationship Id="rId7" Type="http://schemas.openxmlformats.org/officeDocument/2006/relationships/slide" Target="slides/slide3.xml"/><Relationship Id="rId71" Type="http://schemas.openxmlformats.org/officeDocument/2006/relationships/font" Target="fonts/font17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12.fntdata"/><Relationship Id="rId87" Type="http://schemas.openxmlformats.org/officeDocument/2006/relationships/tableStyles" Target="tableStyles.xml"/><Relationship Id="rId61" Type="http://schemas.openxmlformats.org/officeDocument/2006/relationships/font" Target="fonts/font7.fntdata"/><Relationship Id="rId82" Type="http://schemas.openxmlformats.org/officeDocument/2006/relationships/font" Target="fonts/font28.fntdata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andi du Preez" userId="4b64a64d-7911-4ec9-a1b4-cc1e0c49311f" providerId="ADAL" clId="{6547A5B3-6004-465E-9849-8DE2B4DB5D04}"/>
    <pc:docChg chg="undo custSel delSld modSld">
      <pc:chgData name="Jolandi du Preez" userId="4b64a64d-7911-4ec9-a1b4-cc1e0c49311f" providerId="ADAL" clId="{6547A5B3-6004-465E-9849-8DE2B4DB5D04}" dt="2021-05-27T15:11:21.162" v="138" actId="6549"/>
      <pc:docMkLst>
        <pc:docMk/>
      </pc:docMkLst>
      <pc:sldChg chg="del">
        <pc:chgData name="Jolandi du Preez" userId="4b64a64d-7911-4ec9-a1b4-cc1e0c49311f" providerId="ADAL" clId="{6547A5B3-6004-465E-9849-8DE2B4DB5D04}" dt="2021-05-27T15:06:54.976" v="27" actId="2696"/>
        <pc:sldMkLst>
          <pc:docMk/>
          <pc:sldMk cId="1519554280" sldId="596"/>
        </pc:sldMkLst>
      </pc:sldChg>
      <pc:sldChg chg="delSp modSp mod">
        <pc:chgData name="Jolandi du Preez" userId="4b64a64d-7911-4ec9-a1b4-cc1e0c49311f" providerId="ADAL" clId="{6547A5B3-6004-465E-9849-8DE2B4DB5D04}" dt="2021-05-27T15:04:46.090" v="11" actId="5793"/>
        <pc:sldMkLst>
          <pc:docMk/>
          <pc:sldMk cId="4269279749" sldId="807"/>
        </pc:sldMkLst>
        <pc:spChg chg="mod">
          <ac:chgData name="Jolandi du Preez" userId="4b64a64d-7911-4ec9-a1b4-cc1e0c49311f" providerId="ADAL" clId="{6547A5B3-6004-465E-9849-8DE2B4DB5D04}" dt="2021-05-27T15:04:46.090" v="11" actId="5793"/>
          <ac:spMkLst>
            <pc:docMk/>
            <pc:sldMk cId="4269279749" sldId="807"/>
            <ac:spMk id="3" creationId="{0D906A0A-87B8-4C5A-AD53-6871EB1D0C98}"/>
          </ac:spMkLst>
        </pc:spChg>
        <pc:picChg chg="del">
          <ac:chgData name="Jolandi du Preez" userId="4b64a64d-7911-4ec9-a1b4-cc1e0c49311f" providerId="ADAL" clId="{6547A5B3-6004-465E-9849-8DE2B4DB5D04}" dt="2021-05-27T15:03:58.363" v="1" actId="478"/>
          <ac:picMkLst>
            <pc:docMk/>
            <pc:sldMk cId="4269279749" sldId="807"/>
            <ac:picMk id="5" creationId="{74FF9EFB-4827-48B0-992A-FD44F1B4468F}"/>
          </ac:picMkLst>
        </pc:picChg>
        <pc:picChg chg="del">
          <ac:chgData name="Jolandi du Preez" userId="4b64a64d-7911-4ec9-a1b4-cc1e0c49311f" providerId="ADAL" clId="{6547A5B3-6004-465E-9849-8DE2B4DB5D04}" dt="2021-05-27T15:04:00.323" v="2" actId="478"/>
          <ac:picMkLst>
            <pc:docMk/>
            <pc:sldMk cId="4269279749" sldId="807"/>
            <ac:picMk id="7" creationId="{EB157BB3-286D-49C1-865A-179B63705476}"/>
          </ac:picMkLst>
        </pc:picChg>
      </pc:sldChg>
      <pc:sldChg chg="modSp mod">
        <pc:chgData name="Jolandi du Preez" userId="4b64a64d-7911-4ec9-a1b4-cc1e0c49311f" providerId="ADAL" clId="{6547A5B3-6004-465E-9849-8DE2B4DB5D04}" dt="2021-05-27T15:05:15.360" v="26" actId="20577"/>
        <pc:sldMkLst>
          <pc:docMk/>
          <pc:sldMk cId="4075067045" sldId="830"/>
        </pc:sldMkLst>
        <pc:spChg chg="mod">
          <ac:chgData name="Jolandi du Preez" userId="4b64a64d-7911-4ec9-a1b4-cc1e0c49311f" providerId="ADAL" clId="{6547A5B3-6004-465E-9849-8DE2B4DB5D04}" dt="2021-05-27T15:05:15.360" v="26" actId="20577"/>
          <ac:spMkLst>
            <pc:docMk/>
            <pc:sldMk cId="4075067045" sldId="830"/>
            <ac:spMk id="6" creationId="{C044FD80-A37C-4AB5-BC4D-ADAAF432A21D}"/>
          </ac:spMkLst>
        </pc:spChg>
      </pc:sldChg>
      <pc:sldChg chg="addSp delSp modSp mod">
        <pc:chgData name="Jolandi du Preez" userId="4b64a64d-7911-4ec9-a1b4-cc1e0c49311f" providerId="ADAL" clId="{6547A5B3-6004-465E-9849-8DE2B4DB5D04}" dt="2021-05-27T15:10:15.331" v="134" actId="478"/>
        <pc:sldMkLst>
          <pc:docMk/>
          <pc:sldMk cId="4163731461" sldId="833"/>
        </pc:sldMkLst>
        <pc:spChg chg="add del mod">
          <ac:chgData name="Jolandi du Preez" userId="4b64a64d-7911-4ec9-a1b4-cc1e0c49311f" providerId="ADAL" clId="{6547A5B3-6004-465E-9849-8DE2B4DB5D04}" dt="2021-05-27T15:10:15.331" v="134" actId="478"/>
          <ac:spMkLst>
            <pc:docMk/>
            <pc:sldMk cId="4163731461" sldId="833"/>
            <ac:spMk id="5" creationId="{56FF030E-EAA2-4371-8F62-83B8A1416359}"/>
          </ac:spMkLst>
        </pc:spChg>
        <pc:spChg chg="add del mod">
          <ac:chgData name="Jolandi du Preez" userId="4b64a64d-7911-4ec9-a1b4-cc1e0c49311f" providerId="ADAL" clId="{6547A5B3-6004-465E-9849-8DE2B4DB5D04}" dt="2021-05-27T15:09:57.614" v="131" actId="478"/>
          <ac:spMkLst>
            <pc:docMk/>
            <pc:sldMk cId="4163731461" sldId="833"/>
            <ac:spMk id="7" creationId="{415A2893-3967-4958-9FC8-52CBD276BE2F}"/>
          </ac:spMkLst>
        </pc:spChg>
      </pc:sldChg>
      <pc:sldChg chg="modSp mod">
        <pc:chgData name="Jolandi du Preez" userId="4b64a64d-7911-4ec9-a1b4-cc1e0c49311f" providerId="ADAL" clId="{6547A5B3-6004-465E-9849-8DE2B4DB5D04}" dt="2021-05-27T15:11:21.162" v="138" actId="6549"/>
        <pc:sldMkLst>
          <pc:docMk/>
          <pc:sldMk cId="3100911987" sldId="838"/>
        </pc:sldMkLst>
        <pc:spChg chg="mod">
          <ac:chgData name="Jolandi du Preez" userId="4b64a64d-7911-4ec9-a1b4-cc1e0c49311f" providerId="ADAL" clId="{6547A5B3-6004-465E-9849-8DE2B4DB5D04}" dt="2021-05-27T15:11:21.162" v="138" actId="6549"/>
          <ac:spMkLst>
            <pc:docMk/>
            <pc:sldMk cId="3100911987" sldId="838"/>
            <ac:spMk id="20" creationId="{2E7D57C2-8720-4DCE-8218-37FE175DBC7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21E09-01D7-4D5C-A450-DA1110821C1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0F1FE3D-3CE5-43BB-BB90-525712595BC3}">
      <dgm:prSet phldrT="[Text]" custT="1"/>
      <dgm:spPr>
        <a:solidFill>
          <a:srgbClr val="FFFFFF">
            <a:alpha val="89804"/>
          </a:srgbClr>
        </a:solidFill>
        <a:ln w="28575">
          <a:solidFill>
            <a:srgbClr val="008AC6"/>
          </a:solidFill>
        </a:ln>
      </dgm:spPr>
      <dgm:t>
        <a:bodyPr/>
        <a:lstStyle/>
        <a:p>
          <a:pPr algn="ctr"/>
          <a:r>
            <a:rPr lang="en-GB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3: </a:t>
          </a:r>
          <a:br>
            <a: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&amp; responding to veterans who may be struggling with poor mental health </a:t>
          </a:r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03E3F16-172C-4346-B6EA-8A7201F7FFE0}" type="parTrans" cxnId="{F3359E42-F3A4-4779-AA30-AED4A55BE3E7}">
      <dgm:prSet/>
      <dgm:spPr/>
      <dgm:t>
        <a:bodyPr/>
        <a:lstStyle/>
        <a:p>
          <a:endParaRPr lang="en-GB"/>
        </a:p>
      </dgm:t>
    </dgm:pt>
    <dgm:pt modelId="{E13ED4E8-0CC7-49D0-B2DF-9841D8B834E7}" type="sibTrans" cxnId="{F3359E42-F3A4-4779-AA30-AED4A55BE3E7}">
      <dgm:prSet/>
      <dgm:spPr/>
      <dgm:t>
        <a:bodyPr/>
        <a:lstStyle/>
        <a:p>
          <a:endParaRPr lang="en-GB"/>
        </a:p>
      </dgm:t>
    </dgm:pt>
    <dgm:pt modelId="{F819CB9F-39B2-448C-A379-171CC7A7A0C4}">
      <dgm:prSet phldrT="[Text]" custT="1"/>
      <dgm:spPr>
        <a:solidFill>
          <a:srgbClr val="FFFFFF">
            <a:alpha val="89804"/>
          </a:srgbClr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2: </a:t>
          </a:r>
          <a:br>
            <a: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why veterans </a:t>
          </a:r>
          <a:br>
            <a: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may be vulnerable to </a:t>
          </a:r>
          <a:br>
            <a: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mental health</a:t>
          </a:r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69CD05A-4C7D-4ABD-B6C6-A9447BE59246}" type="parTrans" cxnId="{15AA86B4-635D-4712-8D5D-34BF903C09EB}">
      <dgm:prSet/>
      <dgm:spPr/>
      <dgm:t>
        <a:bodyPr/>
        <a:lstStyle/>
        <a:p>
          <a:endParaRPr lang="en-GB"/>
        </a:p>
      </dgm:t>
    </dgm:pt>
    <dgm:pt modelId="{3E17EA30-2530-4A3B-86FA-B1B9E448C23E}" type="sibTrans" cxnId="{15AA86B4-635D-4712-8D5D-34BF903C09EB}">
      <dgm:prSet/>
      <dgm:spPr/>
      <dgm:t>
        <a:bodyPr/>
        <a:lstStyle/>
        <a:p>
          <a:endParaRPr lang="en-GB"/>
        </a:p>
      </dgm:t>
    </dgm:pt>
    <dgm:pt modelId="{D9F9C0F4-179F-40CD-92A9-C12198737380}">
      <dgm:prSet phldrT="[Text]" custT="1"/>
      <dgm:spPr>
        <a:solidFill>
          <a:srgbClr val="FFFFFF">
            <a:alpha val="89804"/>
          </a:srgbClr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1:</a:t>
          </a:r>
          <a:r>
            <a: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br>
            <a:rPr lang="en-GB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wellbeing &amp; resilience  </a:t>
          </a:r>
          <a:br>
            <a: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 how to foster it</a:t>
          </a:r>
        </a:p>
      </dgm:t>
    </dgm:pt>
    <dgm:pt modelId="{1304BBCD-C855-4648-BE2A-0EF05422789E}" type="parTrans" cxnId="{A39F5E45-9ACF-447B-AE3C-C15A195F7343}">
      <dgm:prSet/>
      <dgm:spPr/>
      <dgm:t>
        <a:bodyPr/>
        <a:lstStyle/>
        <a:p>
          <a:endParaRPr lang="en-GB"/>
        </a:p>
      </dgm:t>
    </dgm:pt>
    <dgm:pt modelId="{92A60D76-7835-4616-B221-019AED511D7F}" type="sibTrans" cxnId="{A39F5E45-9ACF-447B-AE3C-C15A195F7343}">
      <dgm:prSet/>
      <dgm:spPr/>
      <dgm:t>
        <a:bodyPr/>
        <a:lstStyle/>
        <a:p>
          <a:endParaRPr lang="en-GB"/>
        </a:p>
      </dgm:t>
    </dgm:pt>
    <dgm:pt modelId="{977B6FAC-AD90-4D0E-9B0D-C9E27EEFD82B}">
      <dgm:prSet phldrT="[Text]" custT="1"/>
      <dgm:spPr>
        <a:solidFill>
          <a:srgbClr val="FFFFFF">
            <a:alpha val="89804"/>
          </a:srgbClr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 sz="1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4: </a:t>
          </a:r>
        </a:p>
        <a:p>
          <a:r>
            <a:rPr lang="en-GB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Building trauma informed organisations </a:t>
          </a:r>
        </a:p>
      </dgm:t>
    </dgm:pt>
    <dgm:pt modelId="{E8BF42A2-95B7-4EA1-8F2E-39917AAB91BE}" type="parTrans" cxnId="{B273D10F-42DC-4DB4-8A90-D0952850211E}">
      <dgm:prSet/>
      <dgm:spPr/>
      <dgm:t>
        <a:bodyPr/>
        <a:lstStyle/>
        <a:p>
          <a:endParaRPr lang="en-GB"/>
        </a:p>
      </dgm:t>
    </dgm:pt>
    <dgm:pt modelId="{8B3BA2F8-1082-4A1B-908E-DC3550D95EA1}" type="sibTrans" cxnId="{B273D10F-42DC-4DB4-8A90-D0952850211E}">
      <dgm:prSet/>
      <dgm:spPr/>
      <dgm:t>
        <a:bodyPr/>
        <a:lstStyle/>
        <a:p>
          <a:endParaRPr lang="en-GB"/>
        </a:p>
      </dgm:t>
    </dgm:pt>
    <dgm:pt modelId="{A48C9E2A-80B4-4607-9BA0-06B9CE61AB24}" type="pres">
      <dgm:prSet presAssocID="{13721E09-01D7-4D5C-A450-DA1110821C15}" presName="compositeShape" presStyleCnt="0">
        <dgm:presLayoutVars>
          <dgm:dir/>
          <dgm:resizeHandles/>
        </dgm:presLayoutVars>
      </dgm:prSet>
      <dgm:spPr/>
    </dgm:pt>
    <dgm:pt modelId="{63F438AD-719A-46A6-ADB2-80F532CF1CD4}" type="pres">
      <dgm:prSet presAssocID="{13721E09-01D7-4D5C-A450-DA1110821C15}" presName="pyramid" presStyleLbl="node1" presStyleIdx="0" presStyleCnt="1"/>
      <dgm:spPr>
        <a:solidFill>
          <a:srgbClr val="1C366B"/>
        </a:solidFill>
        <a:ln>
          <a:noFill/>
        </a:ln>
      </dgm:spPr>
    </dgm:pt>
    <dgm:pt modelId="{49C30C94-DD9A-441C-8573-475BFFF59C1A}" type="pres">
      <dgm:prSet presAssocID="{13721E09-01D7-4D5C-A450-DA1110821C15}" presName="theList" presStyleCnt="0"/>
      <dgm:spPr/>
    </dgm:pt>
    <dgm:pt modelId="{106BF868-457A-4E71-88DD-F57C8EAACAA9}" type="pres">
      <dgm:prSet presAssocID="{977B6FAC-AD90-4D0E-9B0D-C9E27EEFD82B}" presName="aNode" presStyleLbl="fgAcc1" presStyleIdx="0" presStyleCnt="4">
        <dgm:presLayoutVars>
          <dgm:bulletEnabled val="1"/>
        </dgm:presLayoutVars>
      </dgm:prSet>
      <dgm:spPr/>
    </dgm:pt>
    <dgm:pt modelId="{B471433E-E464-42EF-9E81-DA3A038946B5}" type="pres">
      <dgm:prSet presAssocID="{977B6FAC-AD90-4D0E-9B0D-C9E27EEFD82B}" presName="aSpace" presStyleCnt="0"/>
      <dgm:spPr/>
    </dgm:pt>
    <dgm:pt modelId="{444639BC-749D-4A2F-8E22-FBBCADC2DC9C}" type="pres">
      <dgm:prSet presAssocID="{D0F1FE3D-3CE5-43BB-BB90-525712595BC3}" presName="aNode" presStyleLbl="fgAcc1" presStyleIdx="1" presStyleCnt="4">
        <dgm:presLayoutVars>
          <dgm:bulletEnabled val="1"/>
        </dgm:presLayoutVars>
      </dgm:prSet>
      <dgm:spPr/>
    </dgm:pt>
    <dgm:pt modelId="{B032C7BA-CA98-495B-A5D2-B0B9BE81E6DA}" type="pres">
      <dgm:prSet presAssocID="{D0F1FE3D-3CE5-43BB-BB90-525712595BC3}" presName="aSpace" presStyleCnt="0"/>
      <dgm:spPr/>
    </dgm:pt>
    <dgm:pt modelId="{F79D4F66-F9F3-4ECA-AEA6-A4A3D11E625D}" type="pres">
      <dgm:prSet presAssocID="{F819CB9F-39B2-448C-A379-171CC7A7A0C4}" presName="aNode" presStyleLbl="fgAcc1" presStyleIdx="2" presStyleCnt="4">
        <dgm:presLayoutVars>
          <dgm:bulletEnabled val="1"/>
        </dgm:presLayoutVars>
      </dgm:prSet>
      <dgm:spPr/>
    </dgm:pt>
    <dgm:pt modelId="{CB644DB9-F184-4542-9242-BFE49D821E8E}" type="pres">
      <dgm:prSet presAssocID="{F819CB9F-39B2-448C-A379-171CC7A7A0C4}" presName="aSpace" presStyleCnt="0"/>
      <dgm:spPr/>
    </dgm:pt>
    <dgm:pt modelId="{B3A19D31-7033-4895-B2BD-81B6FC7F2531}" type="pres">
      <dgm:prSet presAssocID="{D9F9C0F4-179F-40CD-92A9-C12198737380}" presName="aNode" presStyleLbl="fgAcc1" presStyleIdx="3" presStyleCnt="4">
        <dgm:presLayoutVars>
          <dgm:bulletEnabled val="1"/>
        </dgm:presLayoutVars>
      </dgm:prSet>
      <dgm:spPr/>
    </dgm:pt>
    <dgm:pt modelId="{B3ECE6C3-E4A8-4701-B007-60728F5B13DD}" type="pres">
      <dgm:prSet presAssocID="{D9F9C0F4-179F-40CD-92A9-C12198737380}" presName="aSpace" presStyleCnt="0"/>
      <dgm:spPr/>
    </dgm:pt>
  </dgm:ptLst>
  <dgm:cxnLst>
    <dgm:cxn modelId="{B273D10F-42DC-4DB4-8A90-D0952850211E}" srcId="{13721E09-01D7-4D5C-A450-DA1110821C15}" destId="{977B6FAC-AD90-4D0E-9B0D-C9E27EEFD82B}" srcOrd="0" destOrd="0" parTransId="{E8BF42A2-95B7-4EA1-8F2E-39917AAB91BE}" sibTransId="{8B3BA2F8-1082-4A1B-908E-DC3550D95EA1}"/>
    <dgm:cxn modelId="{053FED1F-FD08-47D0-AB66-288B8AEDAAF3}" type="presOf" srcId="{F819CB9F-39B2-448C-A379-171CC7A7A0C4}" destId="{F79D4F66-F9F3-4ECA-AEA6-A4A3D11E625D}" srcOrd="0" destOrd="0" presId="urn:microsoft.com/office/officeart/2005/8/layout/pyramid2"/>
    <dgm:cxn modelId="{C3517C21-8D34-4BB5-9AC0-332F12C5F8EB}" type="presOf" srcId="{13721E09-01D7-4D5C-A450-DA1110821C15}" destId="{A48C9E2A-80B4-4607-9BA0-06B9CE61AB24}" srcOrd="0" destOrd="0" presId="urn:microsoft.com/office/officeart/2005/8/layout/pyramid2"/>
    <dgm:cxn modelId="{F3359E42-F3A4-4779-AA30-AED4A55BE3E7}" srcId="{13721E09-01D7-4D5C-A450-DA1110821C15}" destId="{D0F1FE3D-3CE5-43BB-BB90-525712595BC3}" srcOrd="1" destOrd="0" parTransId="{703E3F16-172C-4346-B6EA-8A7201F7FFE0}" sibTransId="{E13ED4E8-0CC7-49D0-B2DF-9841D8B834E7}"/>
    <dgm:cxn modelId="{A39F5E45-9ACF-447B-AE3C-C15A195F7343}" srcId="{13721E09-01D7-4D5C-A450-DA1110821C15}" destId="{D9F9C0F4-179F-40CD-92A9-C12198737380}" srcOrd="3" destOrd="0" parTransId="{1304BBCD-C855-4648-BE2A-0EF05422789E}" sibTransId="{92A60D76-7835-4616-B221-019AED511D7F}"/>
    <dgm:cxn modelId="{31D3C745-1429-461B-9F22-A602102AC606}" type="presOf" srcId="{D9F9C0F4-179F-40CD-92A9-C12198737380}" destId="{B3A19D31-7033-4895-B2BD-81B6FC7F2531}" srcOrd="0" destOrd="0" presId="urn:microsoft.com/office/officeart/2005/8/layout/pyramid2"/>
    <dgm:cxn modelId="{D67D4154-1CA0-45D8-B923-6DA68704F5E1}" type="presOf" srcId="{D0F1FE3D-3CE5-43BB-BB90-525712595BC3}" destId="{444639BC-749D-4A2F-8E22-FBBCADC2DC9C}" srcOrd="0" destOrd="0" presId="urn:microsoft.com/office/officeart/2005/8/layout/pyramid2"/>
    <dgm:cxn modelId="{199A3057-0A63-42E0-9777-F814EA6D1B45}" type="presOf" srcId="{977B6FAC-AD90-4D0E-9B0D-C9E27EEFD82B}" destId="{106BF868-457A-4E71-88DD-F57C8EAACAA9}" srcOrd="0" destOrd="0" presId="urn:microsoft.com/office/officeart/2005/8/layout/pyramid2"/>
    <dgm:cxn modelId="{15AA86B4-635D-4712-8D5D-34BF903C09EB}" srcId="{13721E09-01D7-4D5C-A450-DA1110821C15}" destId="{F819CB9F-39B2-448C-A379-171CC7A7A0C4}" srcOrd="2" destOrd="0" parTransId="{D69CD05A-4C7D-4ABD-B6C6-A9447BE59246}" sibTransId="{3E17EA30-2530-4A3B-86FA-B1B9E448C23E}"/>
    <dgm:cxn modelId="{10F7F9FA-43EA-4F67-A461-465DC948E095}" type="presParOf" srcId="{A48C9E2A-80B4-4607-9BA0-06B9CE61AB24}" destId="{63F438AD-719A-46A6-ADB2-80F532CF1CD4}" srcOrd="0" destOrd="0" presId="urn:microsoft.com/office/officeart/2005/8/layout/pyramid2"/>
    <dgm:cxn modelId="{543D8477-4DC5-42BC-B696-41D3730A5D8E}" type="presParOf" srcId="{A48C9E2A-80B4-4607-9BA0-06B9CE61AB24}" destId="{49C30C94-DD9A-441C-8573-475BFFF59C1A}" srcOrd="1" destOrd="0" presId="urn:microsoft.com/office/officeart/2005/8/layout/pyramid2"/>
    <dgm:cxn modelId="{2B8F1FA5-3791-4C2A-839F-48FA1BA0CA1A}" type="presParOf" srcId="{49C30C94-DD9A-441C-8573-475BFFF59C1A}" destId="{106BF868-457A-4E71-88DD-F57C8EAACAA9}" srcOrd="0" destOrd="0" presId="urn:microsoft.com/office/officeart/2005/8/layout/pyramid2"/>
    <dgm:cxn modelId="{1310DA6E-FEF1-4740-B12B-4447D22BC1D8}" type="presParOf" srcId="{49C30C94-DD9A-441C-8573-475BFFF59C1A}" destId="{B471433E-E464-42EF-9E81-DA3A038946B5}" srcOrd="1" destOrd="0" presId="urn:microsoft.com/office/officeart/2005/8/layout/pyramid2"/>
    <dgm:cxn modelId="{BC23D496-2835-40E1-96F2-64C458C365AA}" type="presParOf" srcId="{49C30C94-DD9A-441C-8573-475BFFF59C1A}" destId="{444639BC-749D-4A2F-8E22-FBBCADC2DC9C}" srcOrd="2" destOrd="0" presId="urn:microsoft.com/office/officeart/2005/8/layout/pyramid2"/>
    <dgm:cxn modelId="{7AD9CB6B-4F93-4A1B-9FBB-6FB960032D43}" type="presParOf" srcId="{49C30C94-DD9A-441C-8573-475BFFF59C1A}" destId="{B032C7BA-CA98-495B-A5D2-B0B9BE81E6DA}" srcOrd="3" destOrd="0" presId="urn:microsoft.com/office/officeart/2005/8/layout/pyramid2"/>
    <dgm:cxn modelId="{FED7CF27-F22E-4392-A49D-6301994336C4}" type="presParOf" srcId="{49C30C94-DD9A-441C-8573-475BFFF59C1A}" destId="{F79D4F66-F9F3-4ECA-AEA6-A4A3D11E625D}" srcOrd="4" destOrd="0" presId="urn:microsoft.com/office/officeart/2005/8/layout/pyramid2"/>
    <dgm:cxn modelId="{2A66B030-2665-4B4D-9D97-8740BBB29FD5}" type="presParOf" srcId="{49C30C94-DD9A-441C-8573-475BFFF59C1A}" destId="{CB644DB9-F184-4542-9242-BFE49D821E8E}" srcOrd="5" destOrd="0" presId="urn:microsoft.com/office/officeart/2005/8/layout/pyramid2"/>
    <dgm:cxn modelId="{07A0051E-BCC8-40F2-8614-674A212F8122}" type="presParOf" srcId="{49C30C94-DD9A-441C-8573-475BFFF59C1A}" destId="{B3A19D31-7033-4895-B2BD-81B6FC7F2531}" srcOrd="6" destOrd="0" presId="urn:microsoft.com/office/officeart/2005/8/layout/pyramid2"/>
    <dgm:cxn modelId="{DB23171A-CF13-4368-BBE8-9FEAC50B16BE}" type="presParOf" srcId="{49C30C94-DD9A-441C-8573-475BFFF59C1A}" destId="{B3ECE6C3-E4A8-4701-B007-60728F5B13D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04573-AD32-440C-BC98-0F334FC1D2F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D76597-4466-4715-9243-410CFC664119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excellence </a:t>
          </a:r>
        </a:p>
      </dgm:t>
    </dgm:pt>
    <dgm:pt modelId="{536678FE-7D17-497C-9235-4839F1F1267F}" type="parTrans" cxnId="{D072A6A8-610A-401F-A58D-BCF3A688409D}">
      <dgm:prSet/>
      <dgm:spPr/>
      <dgm:t>
        <a:bodyPr/>
        <a:lstStyle/>
        <a:p>
          <a:endParaRPr lang="en-GB"/>
        </a:p>
      </dgm:t>
    </dgm:pt>
    <dgm:pt modelId="{4F38D5A8-E259-4875-AB30-003945F86345}" type="sibTrans" cxnId="{D072A6A8-610A-401F-A58D-BCF3A688409D}">
      <dgm:prSet/>
      <dgm:spPr>
        <a:solidFill>
          <a:srgbClr val="878787"/>
        </a:solidFill>
      </dgm:spPr>
      <dgm:t>
        <a:bodyPr/>
        <a:lstStyle/>
        <a:p>
          <a:endParaRPr lang="en-GB"/>
        </a:p>
      </dgm:t>
    </dgm:pt>
    <dgm:pt modelId="{86B6AEAB-09DB-4B8D-9B26-50004FD09D6F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Team work</a:t>
          </a:r>
        </a:p>
      </dgm:t>
    </dgm:pt>
    <dgm:pt modelId="{F8F78152-16FD-45A3-A820-2C799D740F59}" type="parTrans" cxnId="{FF4F3A36-C089-4FA7-9505-F7A659C9A184}">
      <dgm:prSet/>
      <dgm:spPr/>
      <dgm:t>
        <a:bodyPr/>
        <a:lstStyle/>
        <a:p>
          <a:endParaRPr lang="en-GB"/>
        </a:p>
      </dgm:t>
    </dgm:pt>
    <dgm:pt modelId="{E54862C5-EA0E-411D-8919-5614365AC8BC}" type="sibTrans" cxnId="{FF4F3A36-C089-4FA7-9505-F7A659C9A184}">
      <dgm:prSet/>
      <dgm:spPr/>
      <dgm:t>
        <a:bodyPr/>
        <a:lstStyle/>
        <a:p>
          <a:endParaRPr lang="en-GB"/>
        </a:p>
      </dgm:t>
    </dgm:pt>
    <dgm:pt modelId="{B065913A-B784-4EE5-9D0C-D3BD3F9E564B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Global outlook</a:t>
          </a:r>
        </a:p>
      </dgm:t>
    </dgm:pt>
    <dgm:pt modelId="{436E2911-F709-4E77-A130-9440DC81E560}" type="parTrans" cxnId="{D8FB8231-5A52-4331-BB22-672D8DA101E9}">
      <dgm:prSet/>
      <dgm:spPr/>
      <dgm:t>
        <a:bodyPr/>
        <a:lstStyle/>
        <a:p>
          <a:endParaRPr lang="en-GB"/>
        </a:p>
      </dgm:t>
    </dgm:pt>
    <dgm:pt modelId="{00AD050A-B63D-431C-986F-6526EAEF5578}" type="sibTrans" cxnId="{D8FB8231-5A52-4331-BB22-672D8DA101E9}">
      <dgm:prSet/>
      <dgm:spPr/>
      <dgm:t>
        <a:bodyPr/>
        <a:lstStyle/>
        <a:p>
          <a:endParaRPr lang="en-GB"/>
        </a:p>
      </dgm:t>
    </dgm:pt>
    <dgm:pt modelId="{995CB5E5-6266-4CF0-8A92-7DD5A138423E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Good time keeping</a:t>
          </a:r>
        </a:p>
      </dgm:t>
    </dgm:pt>
    <dgm:pt modelId="{F70C609C-EA32-4C56-93A8-D03430700012}" type="parTrans" cxnId="{3579254D-A5D5-4AA3-8395-F1096D49A238}">
      <dgm:prSet/>
      <dgm:spPr/>
      <dgm:t>
        <a:bodyPr/>
        <a:lstStyle/>
        <a:p>
          <a:endParaRPr lang="en-GB"/>
        </a:p>
      </dgm:t>
    </dgm:pt>
    <dgm:pt modelId="{40E7EC67-D228-4ED6-AC48-8E27C41E20AE}" type="sibTrans" cxnId="{3579254D-A5D5-4AA3-8395-F1096D49A238}">
      <dgm:prSet/>
      <dgm:spPr/>
      <dgm:t>
        <a:bodyPr/>
        <a:lstStyle/>
        <a:p>
          <a:endParaRPr lang="en-GB"/>
        </a:p>
      </dgm:t>
    </dgm:pt>
    <dgm:pt modelId="{856180ED-A75C-479B-90B7-F0B28BA22D1F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serving others</a:t>
          </a:r>
        </a:p>
      </dgm:t>
    </dgm:pt>
    <dgm:pt modelId="{6B590726-4909-4D23-947A-80E21BFF6CAC}" type="parTrans" cxnId="{EF40BF01-C88A-49F0-9EB1-4B0F0E882B10}">
      <dgm:prSet/>
      <dgm:spPr/>
      <dgm:t>
        <a:bodyPr/>
        <a:lstStyle/>
        <a:p>
          <a:endParaRPr lang="en-GB"/>
        </a:p>
      </dgm:t>
    </dgm:pt>
    <dgm:pt modelId="{FAD5674A-D5FB-4D89-BD12-40038997581B}" type="sibTrans" cxnId="{EF40BF01-C88A-49F0-9EB1-4B0F0E882B10}">
      <dgm:prSet/>
      <dgm:spPr/>
      <dgm:t>
        <a:bodyPr/>
        <a:lstStyle/>
        <a:p>
          <a:endParaRPr lang="en-GB"/>
        </a:p>
      </dgm:t>
    </dgm:pt>
    <dgm:pt modelId="{789676C8-7107-4AB0-ACDE-5094C62A18C6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Ability to work well within a hierarchy</a:t>
          </a:r>
        </a:p>
      </dgm:t>
    </dgm:pt>
    <dgm:pt modelId="{BF8CD181-505E-4EFA-B71D-C7F269E9E6B7}" type="parTrans" cxnId="{870EBF18-A2B2-48D9-B277-77324B7480E5}">
      <dgm:prSet/>
      <dgm:spPr/>
      <dgm:t>
        <a:bodyPr/>
        <a:lstStyle/>
        <a:p>
          <a:endParaRPr lang="en-GB"/>
        </a:p>
      </dgm:t>
    </dgm:pt>
    <dgm:pt modelId="{5E03A62B-778D-4D50-A8EF-D9559921C6F4}" type="sibTrans" cxnId="{870EBF18-A2B2-48D9-B277-77324B7480E5}">
      <dgm:prSet/>
      <dgm:spPr/>
      <dgm:t>
        <a:bodyPr/>
        <a:lstStyle/>
        <a:p>
          <a:endParaRPr lang="en-GB"/>
        </a:p>
      </dgm:t>
    </dgm:pt>
    <dgm:pt modelId="{A4407021-34A5-486B-AA0C-2D7F18CB7B7E}">
      <dgm:prSet phldrT="[Text]"/>
      <dgm:spPr>
        <a:solidFill>
          <a:srgbClr val="F4F2F2"/>
        </a:solidFill>
        <a:ln w="28575">
          <a:solidFill>
            <a:srgbClr val="008AC6"/>
          </a:solidFill>
        </a:ln>
      </dgm:spPr>
      <dgm:t>
        <a:bodyPr/>
        <a:lstStyle/>
        <a:p>
          <a:r>
            <a:rPr lang="en-GB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‘Can-do’ </a:t>
          </a:r>
        </a:p>
        <a:p>
          <a:r>
            <a:rPr lang="en-GB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attitude</a:t>
          </a:r>
        </a:p>
      </dgm:t>
    </dgm:pt>
    <dgm:pt modelId="{1E6F4E6A-1C9D-4C28-8000-1BD0A21D841A}" type="parTrans" cxnId="{8071BDD8-226B-43D5-BAC5-EB15D44ABFF1}">
      <dgm:prSet/>
      <dgm:spPr/>
      <dgm:t>
        <a:bodyPr/>
        <a:lstStyle/>
        <a:p>
          <a:endParaRPr lang="en-GB"/>
        </a:p>
      </dgm:t>
    </dgm:pt>
    <dgm:pt modelId="{D1BE612B-B775-4AA0-BFB6-50973358756A}" type="sibTrans" cxnId="{8071BDD8-226B-43D5-BAC5-EB15D44ABFF1}">
      <dgm:prSet/>
      <dgm:spPr/>
      <dgm:t>
        <a:bodyPr/>
        <a:lstStyle/>
        <a:p>
          <a:endParaRPr lang="en-GB"/>
        </a:p>
      </dgm:t>
    </dgm:pt>
    <dgm:pt modelId="{C6C8F5B8-17B5-44A1-876F-5FCF9702F704}" type="pres">
      <dgm:prSet presAssocID="{83E04573-AD32-440C-BC98-0F334FC1D2F6}" presName="Name0" presStyleCnt="0">
        <dgm:presLayoutVars>
          <dgm:dir/>
          <dgm:resizeHandles val="exact"/>
        </dgm:presLayoutVars>
      </dgm:prSet>
      <dgm:spPr/>
    </dgm:pt>
    <dgm:pt modelId="{C9572E46-F274-4442-9124-6C05BA2FF25F}" type="pres">
      <dgm:prSet presAssocID="{83E04573-AD32-440C-BC98-0F334FC1D2F6}" presName="cycle" presStyleCnt="0"/>
      <dgm:spPr/>
    </dgm:pt>
    <dgm:pt modelId="{9B1C5F85-F56A-4CE5-B193-7E3CDC3DAB94}" type="pres">
      <dgm:prSet presAssocID="{1FD76597-4466-4715-9243-410CFC664119}" presName="nodeFirstNode" presStyleLbl="node1" presStyleIdx="0" presStyleCnt="7" custRadScaleRad="100314" custRadScaleInc="-10070">
        <dgm:presLayoutVars>
          <dgm:bulletEnabled val="1"/>
        </dgm:presLayoutVars>
      </dgm:prSet>
      <dgm:spPr/>
    </dgm:pt>
    <dgm:pt modelId="{20DC414C-2FDB-4CDE-9AE6-7B8F333E29F7}" type="pres">
      <dgm:prSet presAssocID="{4F38D5A8-E259-4875-AB30-003945F86345}" presName="sibTransFirstNode" presStyleLbl="bgShp" presStyleIdx="0" presStyleCnt="1"/>
      <dgm:spPr/>
    </dgm:pt>
    <dgm:pt modelId="{4FA7C0E1-3358-4FCD-9BD7-C2665B639D3E}" type="pres">
      <dgm:prSet presAssocID="{86B6AEAB-09DB-4B8D-9B26-50004FD09D6F}" presName="nodeFollowingNodes" presStyleLbl="node1" presStyleIdx="1" presStyleCnt="7" custRadScaleRad="99455" custRadScaleInc="3511">
        <dgm:presLayoutVars>
          <dgm:bulletEnabled val="1"/>
        </dgm:presLayoutVars>
      </dgm:prSet>
      <dgm:spPr/>
    </dgm:pt>
    <dgm:pt modelId="{B3A4E098-1575-4EF4-8F79-BDFAA3A05999}" type="pres">
      <dgm:prSet presAssocID="{B065913A-B784-4EE5-9D0C-D3BD3F9E564B}" presName="nodeFollowingNodes" presStyleLbl="node1" presStyleIdx="2" presStyleCnt="7">
        <dgm:presLayoutVars>
          <dgm:bulletEnabled val="1"/>
        </dgm:presLayoutVars>
      </dgm:prSet>
      <dgm:spPr/>
    </dgm:pt>
    <dgm:pt modelId="{5D3EA0C0-DCCB-4DA6-BDF7-A8C051B15072}" type="pres">
      <dgm:prSet presAssocID="{995CB5E5-6266-4CF0-8A92-7DD5A138423E}" presName="nodeFollowingNodes" presStyleLbl="node1" presStyleIdx="3" presStyleCnt="7" custRadScaleRad="104888" custRadScaleInc="-11190">
        <dgm:presLayoutVars>
          <dgm:bulletEnabled val="1"/>
        </dgm:presLayoutVars>
      </dgm:prSet>
      <dgm:spPr/>
    </dgm:pt>
    <dgm:pt modelId="{1D147B3C-A4D3-4072-AF60-00823205A33B}" type="pres">
      <dgm:prSet presAssocID="{856180ED-A75C-479B-90B7-F0B28BA22D1F}" presName="nodeFollowingNodes" presStyleLbl="node1" presStyleIdx="4" presStyleCnt="7" custRadScaleRad="111828" custRadScaleInc="23177">
        <dgm:presLayoutVars>
          <dgm:bulletEnabled val="1"/>
        </dgm:presLayoutVars>
      </dgm:prSet>
      <dgm:spPr/>
    </dgm:pt>
    <dgm:pt modelId="{26F9F4C8-B1C1-414C-AC6C-F382CB4EADB0}" type="pres">
      <dgm:prSet presAssocID="{789676C8-7107-4AB0-ACDE-5094C62A18C6}" presName="nodeFollowingNodes" presStyleLbl="node1" presStyleIdx="5" presStyleCnt="7">
        <dgm:presLayoutVars>
          <dgm:bulletEnabled val="1"/>
        </dgm:presLayoutVars>
      </dgm:prSet>
      <dgm:spPr/>
    </dgm:pt>
    <dgm:pt modelId="{FF046977-4F8D-4124-88FF-8E2E89814347}" type="pres">
      <dgm:prSet presAssocID="{A4407021-34A5-486B-AA0C-2D7F18CB7B7E}" presName="nodeFollowingNodes" presStyleLbl="node1" presStyleIdx="6" presStyleCnt="7" custRadScaleRad="109361" custRadScaleInc="-16144">
        <dgm:presLayoutVars>
          <dgm:bulletEnabled val="1"/>
        </dgm:presLayoutVars>
      </dgm:prSet>
      <dgm:spPr/>
    </dgm:pt>
  </dgm:ptLst>
  <dgm:cxnLst>
    <dgm:cxn modelId="{EF40BF01-C88A-49F0-9EB1-4B0F0E882B10}" srcId="{83E04573-AD32-440C-BC98-0F334FC1D2F6}" destId="{856180ED-A75C-479B-90B7-F0B28BA22D1F}" srcOrd="4" destOrd="0" parTransId="{6B590726-4909-4D23-947A-80E21BFF6CAC}" sibTransId="{FAD5674A-D5FB-4D89-BD12-40038997581B}"/>
    <dgm:cxn modelId="{870EBF18-A2B2-48D9-B277-77324B7480E5}" srcId="{83E04573-AD32-440C-BC98-0F334FC1D2F6}" destId="{789676C8-7107-4AB0-ACDE-5094C62A18C6}" srcOrd="5" destOrd="0" parTransId="{BF8CD181-505E-4EFA-B71D-C7F269E9E6B7}" sibTransId="{5E03A62B-778D-4D50-A8EF-D9559921C6F4}"/>
    <dgm:cxn modelId="{0E6A0927-4074-408D-AB65-9E899E4335DB}" type="presOf" srcId="{856180ED-A75C-479B-90B7-F0B28BA22D1F}" destId="{1D147B3C-A4D3-4072-AF60-00823205A33B}" srcOrd="0" destOrd="0" presId="urn:microsoft.com/office/officeart/2005/8/layout/cycle3"/>
    <dgm:cxn modelId="{A8901127-4DCF-4C1C-8C5C-12F11A63D25D}" type="presOf" srcId="{4F38D5A8-E259-4875-AB30-003945F86345}" destId="{20DC414C-2FDB-4CDE-9AE6-7B8F333E29F7}" srcOrd="0" destOrd="0" presId="urn:microsoft.com/office/officeart/2005/8/layout/cycle3"/>
    <dgm:cxn modelId="{D8FB8231-5A52-4331-BB22-672D8DA101E9}" srcId="{83E04573-AD32-440C-BC98-0F334FC1D2F6}" destId="{B065913A-B784-4EE5-9D0C-D3BD3F9E564B}" srcOrd="2" destOrd="0" parTransId="{436E2911-F709-4E77-A130-9440DC81E560}" sibTransId="{00AD050A-B63D-431C-986F-6526EAEF5578}"/>
    <dgm:cxn modelId="{FF4F3A36-C089-4FA7-9505-F7A659C9A184}" srcId="{83E04573-AD32-440C-BC98-0F334FC1D2F6}" destId="{86B6AEAB-09DB-4B8D-9B26-50004FD09D6F}" srcOrd="1" destOrd="0" parTransId="{F8F78152-16FD-45A3-A820-2C799D740F59}" sibTransId="{E54862C5-EA0E-411D-8919-5614365AC8BC}"/>
    <dgm:cxn modelId="{3579254D-A5D5-4AA3-8395-F1096D49A238}" srcId="{83E04573-AD32-440C-BC98-0F334FC1D2F6}" destId="{995CB5E5-6266-4CF0-8A92-7DD5A138423E}" srcOrd="3" destOrd="0" parTransId="{F70C609C-EA32-4C56-93A8-D03430700012}" sibTransId="{40E7EC67-D228-4ED6-AC48-8E27C41E20AE}"/>
    <dgm:cxn modelId="{797BC96D-20DA-4078-A6EE-A051645E981D}" type="presOf" srcId="{789676C8-7107-4AB0-ACDE-5094C62A18C6}" destId="{26F9F4C8-B1C1-414C-AC6C-F382CB4EADB0}" srcOrd="0" destOrd="0" presId="urn:microsoft.com/office/officeart/2005/8/layout/cycle3"/>
    <dgm:cxn modelId="{5F23474F-A939-4025-81BC-FED7661418F7}" type="presOf" srcId="{995CB5E5-6266-4CF0-8A92-7DD5A138423E}" destId="{5D3EA0C0-DCCB-4DA6-BDF7-A8C051B15072}" srcOrd="0" destOrd="0" presId="urn:microsoft.com/office/officeart/2005/8/layout/cycle3"/>
    <dgm:cxn modelId="{F67D6D52-AC2A-4BBD-88D3-64D11393A3E5}" type="presOf" srcId="{83E04573-AD32-440C-BC98-0F334FC1D2F6}" destId="{C6C8F5B8-17B5-44A1-876F-5FCF9702F704}" srcOrd="0" destOrd="0" presId="urn:microsoft.com/office/officeart/2005/8/layout/cycle3"/>
    <dgm:cxn modelId="{0290F697-ECAC-4391-BAB4-DFB48B7CEBC6}" type="presOf" srcId="{B065913A-B784-4EE5-9D0C-D3BD3F9E564B}" destId="{B3A4E098-1575-4EF4-8F79-BDFAA3A05999}" srcOrd="0" destOrd="0" presId="urn:microsoft.com/office/officeart/2005/8/layout/cycle3"/>
    <dgm:cxn modelId="{D072A6A8-610A-401F-A58D-BCF3A688409D}" srcId="{83E04573-AD32-440C-BC98-0F334FC1D2F6}" destId="{1FD76597-4466-4715-9243-410CFC664119}" srcOrd="0" destOrd="0" parTransId="{536678FE-7D17-497C-9235-4839F1F1267F}" sibTransId="{4F38D5A8-E259-4875-AB30-003945F86345}"/>
    <dgm:cxn modelId="{0AC7E4CE-7E58-45CD-A594-4A19F396B58D}" type="presOf" srcId="{86B6AEAB-09DB-4B8D-9B26-50004FD09D6F}" destId="{4FA7C0E1-3358-4FCD-9BD7-C2665B639D3E}" srcOrd="0" destOrd="0" presId="urn:microsoft.com/office/officeart/2005/8/layout/cycle3"/>
    <dgm:cxn modelId="{8071BDD8-226B-43D5-BAC5-EB15D44ABFF1}" srcId="{83E04573-AD32-440C-BC98-0F334FC1D2F6}" destId="{A4407021-34A5-486B-AA0C-2D7F18CB7B7E}" srcOrd="6" destOrd="0" parTransId="{1E6F4E6A-1C9D-4C28-8000-1BD0A21D841A}" sibTransId="{D1BE612B-B775-4AA0-BFB6-50973358756A}"/>
    <dgm:cxn modelId="{98110CF6-8888-4CC7-9897-127A4D40C0AE}" type="presOf" srcId="{1FD76597-4466-4715-9243-410CFC664119}" destId="{9B1C5F85-F56A-4CE5-B193-7E3CDC3DAB94}" srcOrd="0" destOrd="0" presId="urn:microsoft.com/office/officeart/2005/8/layout/cycle3"/>
    <dgm:cxn modelId="{6A16A2F8-A06D-40B7-8FEE-94554BEDE94B}" type="presOf" srcId="{A4407021-34A5-486B-AA0C-2D7F18CB7B7E}" destId="{FF046977-4F8D-4124-88FF-8E2E89814347}" srcOrd="0" destOrd="0" presId="urn:microsoft.com/office/officeart/2005/8/layout/cycle3"/>
    <dgm:cxn modelId="{4A9B0318-75FA-4577-AA39-7FF957108D28}" type="presParOf" srcId="{C6C8F5B8-17B5-44A1-876F-5FCF9702F704}" destId="{C9572E46-F274-4442-9124-6C05BA2FF25F}" srcOrd="0" destOrd="0" presId="urn:microsoft.com/office/officeart/2005/8/layout/cycle3"/>
    <dgm:cxn modelId="{89D28F66-E65F-4F5A-8C04-3C2330E8F68B}" type="presParOf" srcId="{C9572E46-F274-4442-9124-6C05BA2FF25F}" destId="{9B1C5F85-F56A-4CE5-B193-7E3CDC3DAB94}" srcOrd="0" destOrd="0" presId="urn:microsoft.com/office/officeart/2005/8/layout/cycle3"/>
    <dgm:cxn modelId="{A2928BEF-34F3-486E-B2FB-EDAEA003AB92}" type="presParOf" srcId="{C9572E46-F274-4442-9124-6C05BA2FF25F}" destId="{20DC414C-2FDB-4CDE-9AE6-7B8F333E29F7}" srcOrd="1" destOrd="0" presId="urn:microsoft.com/office/officeart/2005/8/layout/cycle3"/>
    <dgm:cxn modelId="{4F237D06-9995-42E6-BD14-4A9C681D1D65}" type="presParOf" srcId="{C9572E46-F274-4442-9124-6C05BA2FF25F}" destId="{4FA7C0E1-3358-4FCD-9BD7-C2665B639D3E}" srcOrd="2" destOrd="0" presId="urn:microsoft.com/office/officeart/2005/8/layout/cycle3"/>
    <dgm:cxn modelId="{7DD7E604-009F-40B2-9F63-7E0B042C6F97}" type="presParOf" srcId="{C9572E46-F274-4442-9124-6C05BA2FF25F}" destId="{B3A4E098-1575-4EF4-8F79-BDFAA3A05999}" srcOrd="3" destOrd="0" presId="urn:microsoft.com/office/officeart/2005/8/layout/cycle3"/>
    <dgm:cxn modelId="{ACBF016B-4382-4A8D-BC70-5DB25B63783D}" type="presParOf" srcId="{C9572E46-F274-4442-9124-6C05BA2FF25F}" destId="{5D3EA0C0-DCCB-4DA6-BDF7-A8C051B15072}" srcOrd="4" destOrd="0" presId="urn:microsoft.com/office/officeart/2005/8/layout/cycle3"/>
    <dgm:cxn modelId="{D44F76BB-100E-4707-8880-2EE1F4F892F6}" type="presParOf" srcId="{C9572E46-F274-4442-9124-6C05BA2FF25F}" destId="{1D147B3C-A4D3-4072-AF60-00823205A33B}" srcOrd="5" destOrd="0" presId="urn:microsoft.com/office/officeart/2005/8/layout/cycle3"/>
    <dgm:cxn modelId="{448EB9B3-D45B-47D0-9767-EF223121F156}" type="presParOf" srcId="{C9572E46-F274-4442-9124-6C05BA2FF25F}" destId="{26F9F4C8-B1C1-414C-AC6C-F382CB4EADB0}" srcOrd="6" destOrd="0" presId="urn:microsoft.com/office/officeart/2005/8/layout/cycle3"/>
    <dgm:cxn modelId="{1B5E5A0E-8C19-425A-BFC0-BFBCEF68E299}" type="presParOf" srcId="{C9572E46-F274-4442-9124-6C05BA2FF25F}" destId="{FF046977-4F8D-4124-88FF-8E2E8981434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179CEF-860A-4F8D-A524-9B46A84C5A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B5E54F-E34C-447C-B300-094D915ADD63}">
      <dgm:prSet phldrT="[Text]"/>
      <dgm:spPr>
        <a:ln>
          <a:noFill/>
        </a:ln>
      </dgm:spPr>
      <dgm:t>
        <a:bodyPr/>
        <a:lstStyle/>
        <a:p>
          <a:r>
            <a:rPr lang="en-US">
              <a:solidFill>
                <a:srgbClr val="F6F6F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‘Can-Do’ Attitude</a:t>
          </a:r>
          <a:endParaRPr lang="en-GB">
            <a:solidFill>
              <a:srgbClr val="F6F6F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4D5481E-D9CD-4F28-A741-07EDFA6CC7FA}" type="parTrans" cxnId="{1D300C7D-9659-4316-9A84-DF14B307C9CF}">
      <dgm:prSet/>
      <dgm:spPr/>
      <dgm:t>
        <a:bodyPr/>
        <a:lstStyle/>
        <a:p>
          <a:endParaRPr lang="en-GB"/>
        </a:p>
      </dgm:t>
    </dgm:pt>
    <dgm:pt modelId="{7900D5D8-A6F7-48C7-B180-4049D1B46586}" type="sibTrans" cxnId="{1D300C7D-9659-4316-9A84-DF14B307C9CF}">
      <dgm:prSet/>
      <dgm:spPr/>
      <dgm:t>
        <a:bodyPr/>
        <a:lstStyle/>
        <a:p>
          <a:endParaRPr lang="en-GB"/>
        </a:p>
      </dgm:t>
    </dgm:pt>
    <dgm:pt modelId="{9B7C4D0B-A35F-4DE7-8841-7ADF3D0CE47D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Perfectionism</a:t>
          </a:r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82B12CA-C170-4E39-A064-095C4FD14CBA}" type="parTrans" cxnId="{58DBAA92-7275-49C6-A3C0-48B4B24D1CA8}">
      <dgm:prSet/>
      <dgm:spPr/>
      <dgm:t>
        <a:bodyPr/>
        <a:lstStyle/>
        <a:p>
          <a:endParaRPr lang="en-GB"/>
        </a:p>
      </dgm:t>
    </dgm:pt>
    <dgm:pt modelId="{8C2EF7EF-9584-4E87-AEC5-8D9407DB2C6A}" type="sibTrans" cxnId="{58DBAA92-7275-49C6-A3C0-48B4B24D1CA8}">
      <dgm:prSet/>
      <dgm:spPr/>
      <dgm:t>
        <a:bodyPr/>
        <a:lstStyle/>
        <a:p>
          <a:endParaRPr lang="en-GB"/>
        </a:p>
      </dgm:t>
    </dgm:pt>
    <dgm:pt modelId="{FD93F9F5-A1BB-4099-8295-1018AB7704E9}">
      <dgm:prSet phldrT="[Text]"/>
      <dgm:spPr>
        <a:ln>
          <a:noFill/>
        </a:ln>
      </dgm:spPr>
      <dgm:t>
        <a:bodyPr/>
        <a:lstStyle/>
        <a:p>
          <a:r>
            <a:rPr lang="en-US">
              <a:solidFill>
                <a:srgbClr val="F6F6F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Excellence</a:t>
          </a:r>
          <a:endParaRPr lang="en-GB">
            <a:solidFill>
              <a:srgbClr val="F6F6F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8AD6387-7875-4F68-942B-AF50DCF4C270}" type="parTrans" cxnId="{1025BB8C-470B-4872-BD8D-67134BC836DA}">
      <dgm:prSet/>
      <dgm:spPr/>
      <dgm:t>
        <a:bodyPr/>
        <a:lstStyle/>
        <a:p>
          <a:endParaRPr lang="en-GB"/>
        </a:p>
      </dgm:t>
    </dgm:pt>
    <dgm:pt modelId="{A8EA3933-3C34-4B7F-A5EF-7A26D1E116D3}" type="sibTrans" cxnId="{1025BB8C-470B-4872-BD8D-67134BC836DA}">
      <dgm:prSet/>
      <dgm:spPr/>
      <dgm:t>
        <a:bodyPr/>
        <a:lstStyle/>
        <a:p>
          <a:endParaRPr lang="en-GB"/>
        </a:p>
      </dgm:t>
    </dgm:pt>
    <dgm:pt modelId="{61EEA4C6-67C4-4945-94AC-B9CCC65D4A2A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Drive to give 110% when 80% is ok</a:t>
          </a:r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2B675A-8264-4D2B-9C24-445D7EF16E6E}" type="parTrans" cxnId="{DBF17A3B-76F8-45B9-9FD6-3704E94604A3}">
      <dgm:prSet/>
      <dgm:spPr/>
      <dgm:t>
        <a:bodyPr/>
        <a:lstStyle/>
        <a:p>
          <a:endParaRPr lang="en-GB"/>
        </a:p>
      </dgm:t>
    </dgm:pt>
    <dgm:pt modelId="{8F496679-FFA0-4D89-A176-66D60A4FF121}" type="sibTrans" cxnId="{DBF17A3B-76F8-45B9-9FD6-3704E94604A3}">
      <dgm:prSet/>
      <dgm:spPr/>
      <dgm:t>
        <a:bodyPr/>
        <a:lstStyle/>
        <a:p>
          <a:endParaRPr lang="en-GB"/>
        </a:p>
      </dgm:t>
    </dgm:pt>
    <dgm:pt modelId="{88D50DC5-23B0-4DBD-B7C6-0CFFEC2E06F6}">
      <dgm:prSet phldrT="[Text]"/>
      <dgm:spPr>
        <a:ln>
          <a:noFill/>
        </a:ln>
      </dgm:spPr>
      <dgm:t>
        <a:bodyPr/>
        <a:lstStyle/>
        <a:p>
          <a:r>
            <a:rPr lang="en-GB">
              <a:solidFill>
                <a:srgbClr val="F6F6F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Ability to work well within a hierarchy</a:t>
          </a:r>
        </a:p>
      </dgm:t>
    </dgm:pt>
    <dgm:pt modelId="{59A2939F-C701-48D6-BEF9-4C3A24C65BF2}" type="parTrans" cxnId="{72392EAE-46C7-4D10-9754-88C21082ADE1}">
      <dgm:prSet/>
      <dgm:spPr/>
      <dgm:t>
        <a:bodyPr/>
        <a:lstStyle/>
        <a:p>
          <a:endParaRPr lang="en-GB"/>
        </a:p>
      </dgm:t>
    </dgm:pt>
    <dgm:pt modelId="{2D6A6744-7F93-4420-9447-9CA151184E20}" type="sibTrans" cxnId="{72392EAE-46C7-4D10-9754-88C21082ADE1}">
      <dgm:prSet/>
      <dgm:spPr/>
      <dgm:t>
        <a:bodyPr/>
        <a:lstStyle/>
        <a:p>
          <a:endParaRPr lang="en-GB"/>
        </a:p>
      </dgm:t>
    </dgm:pt>
    <dgm:pt modelId="{30433AF0-5D78-49D1-91D1-D08660A302FF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Uncertainty when hierarchy isn’t obvious or relevant</a:t>
          </a:r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6F941CC-5C48-4FBD-B8BB-08DFACFFB3E0}" type="parTrans" cxnId="{2AF7E42C-83FC-4776-BBEE-6F3EC309F1BD}">
      <dgm:prSet/>
      <dgm:spPr/>
      <dgm:t>
        <a:bodyPr/>
        <a:lstStyle/>
        <a:p>
          <a:endParaRPr lang="en-GB"/>
        </a:p>
      </dgm:t>
    </dgm:pt>
    <dgm:pt modelId="{3332DE48-849F-4178-9506-E8D5D155A8F0}" type="sibTrans" cxnId="{2AF7E42C-83FC-4776-BBEE-6F3EC309F1BD}">
      <dgm:prSet/>
      <dgm:spPr/>
      <dgm:t>
        <a:bodyPr/>
        <a:lstStyle/>
        <a:p>
          <a:endParaRPr lang="en-GB"/>
        </a:p>
      </dgm:t>
    </dgm:pt>
    <dgm:pt modelId="{B57A813A-7D9D-4CFC-A49E-093A37B698D0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Frustration when others don’t respect lines of authority</a:t>
          </a:r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B181F86-24AB-4C08-BF61-FBF5781BCFB2}" type="sibTrans" cxnId="{E783A9ED-F807-4BBA-AB8A-C8FD17BCE49A}">
      <dgm:prSet/>
      <dgm:spPr/>
      <dgm:t>
        <a:bodyPr/>
        <a:lstStyle/>
        <a:p>
          <a:endParaRPr lang="en-GB"/>
        </a:p>
      </dgm:t>
    </dgm:pt>
    <dgm:pt modelId="{3F0AB9B2-56B3-432C-950C-784DD031EA0D}" type="parTrans" cxnId="{E783A9ED-F807-4BBA-AB8A-C8FD17BCE49A}">
      <dgm:prSet/>
      <dgm:spPr/>
      <dgm:t>
        <a:bodyPr/>
        <a:lstStyle/>
        <a:p>
          <a:endParaRPr lang="en-GB"/>
        </a:p>
      </dgm:t>
    </dgm:pt>
    <dgm:pt modelId="{79BE3CF8-14DB-4D95-A4DD-A7CBB1335DE0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Frustration with others who are happy with ok </a:t>
          </a:r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C7D2491-AC36-4327-8F47-07C055624856}" type="parTrans" cxnId="{F459A662-001A-4C01-8755-1C5F62815363}">
      <dgm:prSet/>
      <dgm:spPr/>
      <dgm:t>
        <a:bodyPr/>
        <a:lstStyle/>
        <a:p>
          <a:endParaRPr lang="en-GB"/>
        </a:p>
      </dgm:t>
    </dgm:pt>
    <dgm:pt modelId="{DCBA5747-589E-40FC-AB0F-A530CEF30E76}" type="sibTrans" cxnId="{F459A662-001A-4C01-8755-1C5F62815363}">
      <dgm:prSet/>
      <dgm:spPr/>
      <dgm:t>
        <a:bodyPr/>
        <a:lstStyle/>
        <a:p>
          <a:endParaRPr lang="en-GB"/>
        </a:p>
      </dgm:t>
    </dgm:pt>
    <dgm:pt modelId="{DC735F5C-7E82-463C-AB53-B9ABC3737C2A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Tendency towards overwork / workaholism</a:t>
          </a:r>
          <a:endParaRPr lang="en-GB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97243DE-B14A-438B-8974-C7ACC0A2633C}" type="parTrans" cxnId="{5209C2D2-A9C4-46D6-AF28-6749D6CFE2B3}">
      <dgm:prSet/>
      <dgm:spPr/>
      <dgm:t>
        <a:bodyPr/>
        <a:lstStyle/>
        <a:p>
          <a:endParaRPr lang="en-GB"/>
        </a:p>
      </dgm:t>
    </dgm:pt>
    <dgm:pt modelId="{43BF94F4-9C20-4214-AA9F-F899B264809C}" type="sibTrans" cxnId="{5209C2D2-A9C4-46D6-AF28-6749D6CFE2B3}">
      <dgm:prSet/>
      <dgm:spPr/>
      <dgm:t>
        <a:bodyPr/>
        <a:lstStyle/>
        <a:p>
          <a:endParaRPr lang="en-GB"/>
        </a:p>
      </dgm:t>
    </dgm:pt>
    <dgm:pt modelId="{6302317D-917F-4D13-9A0B-4A1830934A9F}" type="pres">
      <dgm:prSet presAssocID="{BF179CEF-860A-4F8D-A524-9B46A84C5A5C}" presName="Name0" presStyleCnt="0">
        <dgm:presLayoutVars>
          <dgm:dir/>
          <dgm:animLvl val="lvl"/>
          <dgm:resizeHandles val="exact"/>
        </dgm:presLayoutVars>
      </dgm:prSet>
      <dgm:spPr/>
    </dgm:pt>
    <dgm:pt modelId="{461B55E2-C514-4B0B-A55F-65518E06C7A3}" type="pres">
      <dgm:prSet presAssocID="{C6B5E54F-E34C-447C-B300-094D915ADD63}" presName="linNode" presStyleCnt="0"/>
      <dgm:spPr/>
    </dgm:pt>
    <dgm:pt modelId="{36BC3835-9265-4707-8C70-03844183FBB8}" type="pres">
      <dgm:prSet presAssocID="{C6B5E54F-E34C-447C-B300-094D915ADD63}" presName="parentText" presStyleLbl="node1" presStyleIdx="0" presStyleCnt="3" custScaleX="98056" custScaleY="34129">
        <dgm:presLayoutVars>
          <dgm:chMax val="1"/>
          <dgm:bulletEnabled val="1"/>
        </dgm:presLayoutVars>
      </dgm:prSet>
      <dgm:spPr/>
    </dgm:pt>
    <dgm:pt modelId="{62CFF735-FF8D-45E5-A1C2-83448EACC04E}" type="pres">
      <dgm:prSet presAssocID="{C6B5E54F-E34C-447C-B300-094D915ADD63}" presName="descendantText" presStyleLbl="alignAccFollowNode1" presStyleIdx="0" presStyleCnt="3" custScaleX="110639" custScaleY="43775" custLinFactNeighborX="1836" custLinFactNeighborY="180">
        <dgm:presLayoutVars>
          <dgm:bulletEnabled val="1"/>
        </dgm:presLayoutVars>
      </dgm:prSet>
      <dgm:spPr>
        <a:prstGeom prst="roundRect">
          <a:avLst/>
        </a:prstGeom>
      </dgm:spPr>
    </dgm:pt>
    <dgm:pt modelId="{850EFE66-3111-4B8C-9E1D-067AC1137F16}" type="pres">
      <dgm:prSet presAssocID="{7900D5D8-A6F7-48C7-B180-4049D1B46586}" presName="sp" presStyleCnt="0"/>
      <dgm:spPr/>
    </dgm:pt>
    <dgm:pt modelId="{7D31EA2C-B25A-4ADB-BEF3-0072915B16A5}" type="pres">
      <dgm:prSet presAssocID="{FD93F9F5-A1BB-4099-8295-1018AB7704E9}" presName="linNode" presStyleCnt="0"/>
      <dgm:spPr/>
    </dgm:pt>
    <dgm:pt modelId="{57A13432-D6FC-4350-AD63-EB63801DF508}" type="pres">
      <dgm:prSet presAssocID="{FD93F9F5-A1BB-4099-8295-1018AB7704E9}" presName="parentText" presStyleLbl="node1" presStyleIdx="1" presStyleCnt="3" custScaleX="98056" custScaleY="36684" custLinFactNeighborY="-669">
        <dgm:presLayoutVars>
          <dgm:chMax val="1"/>
          <dgm:bulletEnabled val="1"/>
        </dgm:presLayoutVars>
      </dgm:prSet>
      <dgm:spPr/>
    </dgm:pt>
    <dgm:pt modelId="{8389CD14-1187-40F9-B359-B9F0F516EB7F}" type="pres">
      <dgm:prSet presAssocID="{FD93F9F5-A1BB-4099-8295-1018AB7704E9}" presName="descendantText" presStyleLbl="alignAccFollowNode1" presStyleIdx="1" presStyleCnt="3" custScaleX="109602" custScaleY="45361" custLinFactNeighborX="29" custLinFactNeighborY="-1152">
        <dgm:presLayoutVars>
          <dgm:bulletEnabled val="1"/>
        </dgm:presLayoutVars>
      </dgm:prSet>
      <dgm:spPr>
        <a:prstGeom prst="roundRect">
          <a:avLst/>
        </a:prstGeom>
      </dgm:spPr>
    </dgm:pt>
    <dgm:pt modelId="{1E49F7A8-913D-46FA-87B4-F480B2340FB8}" type="pres">
      <dgm:prSet presAssocID="{A8EA3933-3C34-4B7F-A5EF-7A26D1E116D3}" presName="sp" presStyleCnt="0"/>
      <dgm:spPr/>
    </dgm:pt>
    <dgm:pt modelId="{155F9510-5569-4F64-8436-7DCA8D5B7047}" type="pres">
      <dgm:prSet presAssocID="{88D50DC5-23B0-4DBD-B7C6-0CFFEC2E06F6}" presName="linNode" presStyleCnt="0"/>
      <dgm:spPr/>
    </dgm:pt>
    <dgm:pt modelId="{2EFEBE6A-0038-4630-8D3F-2D9CBE44B57D}" type="pres">
      <dgm:prSet presAssocID="{88D50DC5-23B0-4DBD-B7C6-0CFFEC2E06F6}" presName="parentText" presStyleLbl="node1" presStyleIdx="2" presStyleCnt="3" custScaleX="93828" custScaleY="35535" custLinFactNeighborY="-2792">
        <dgm:presLayoutVars>
          <dgm:chMax val="1"/>
          <dgm:bulletEnabled val="1"/>
        </dgm:presLayoutVars>
      </dgm:prSet>
      <dgm:spPr/>
    </dgm:pt>
    <dgm:pt modelId="{401E1432-008A-465C-BD78-CC6039C4E229}" type="pres">
      <dgm:prSet presAssocID="{88D50DC5-23B0-4DBD-B7C6-0CFFEC2E06F6}" presName="descendantText" presStyleLbl="alignAccFollowNode1" presStyleIdx="2" presStyleCnt="3" custScaleX="105876" custScaleY="42684" custLinFactNeighborY="-358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AE9FB116-72F3-4B76-9F40-F22AFAC3B311}" type="presOf" srcId="{61EEA4C6-67C4-4945-94AC-B9CCC65D4A2A}" destId="{8389CD14-1187-40F9-B359-B9F0F516EB7F}" srcOrd="0" destOrd="0" presId="urn:microsoft.com/office/officeart/2005/8/layout/vList5"/>
    <dgm:cxn modelId="{97BC8722-DD1C-47DB-921D-9BD7AC79683D}" type="presOf" srcId="{FD93F9F5-A1BB-4099-8295-1018AB7704E9}" destId="{57A13432-D6FC-4350-AD63-EB63801DF508}" srcOrd="0" destOrd="0" presId="urn:microsoft.com/office/officeart/2005/8/layout/vList5"/>
    <dgm:cxn modelId="{2AF7E42C-83FC-4776-BBEE-6F3EC309F1BD}" srcId="{88D50DC5-23B0-4DBD-B7C6-0CFFEC2E06F6}" destId="{30433AF0-5D78-49D1-91D1-D08660A302FF}" srcOrd="0" destOrd="0" parTransId="{26F941CC-5C48-4FBD-B8BB-08DFACFFB3E0}" sibTransId="{3332DE48-849F-4178-9506-E8D5D155A8F0}"/>
    <dgm:cxn modelId="{DBF17A3B-76F8-45B9-9FD6-3704E94604A3}" srcId="{FD93F9F5-A1BB-4099-8295-1018AB7704E9}" destId="{61EEA4C6-67C4-4945-94AC-B9CCC65D4A2A}" srcOrd="0" destOrd="0" parTransId="{192B675A-8264-4D2B-9C24-445D7EF16E6E}" sibTransId="{8F496679-FFA0-4D89-A176-66D60A4FF121}"/>
    <dgm:cxn modelId="{F459A662-001A-4C01-8755-1C5F62815363}" srcId="{FD93F9F5-A1BB-4099-8295-1018AB7704E9}" destId="{79BE3CF8-14DB-4D95-A4DD-A7CBB1335DE0}" srcOrd="1" destOrd="0" parTransId="{FC7D2491-AC36-4327-8F47-07C055624856}" sibTransId="{DCBA5747-589E-40FC-AB0F-A530CEF30E76}"/>
    <dgm:cxn modelId="{02924467-222E-479D-A454-776CD9351CF3}" type="presOf" srcId="{BF179CEF-860A-4F8D-A524-9B46A84C5A5C}" destId="{6302317D-917F-4D13-9A0B-4A1830934A9F}" srcOrd="0" destOrd="0" presId="urn:microsoft.com/office/officeart/2005/8/layout/vList5"/>
    <dgm:cxn modelId="{3344B16B-906B-4868-90DF-CDC0BEE45DA2}" type="presOf" srcId="{C6B5E54F-E34C-447C-B300-094D915ADD63}" destId="{36BC3835-9265-4707-8C70-03844183FBB8}" srcOrd="0" destOrd="0" presId="urn:microsoft.com/office/officeart/2005/8/layout/vList5"/>
    <dgm:cxn modelId="{A9C28F4D-83BC-416D-813F-D878325F6D16}" type="presOf" srcId="{9B7C4D0B-A35F-4DE7-8841-7ADF3D0CE47D}" destId="{62CFF735-FF8D-45E5-A1C2-83448EACC04E}" srcOrd="0" destOrd="0" presId="urn:microsoft.com/office/officeart/2005/8/layout/vList5"/>
    <dgm:cxn modelId="{1D300C7D-9659-4316-9A84-DF14B307C9CF}" srcId="{BF179CEF-860A-4F8D-A524-9B46A84C5A5C}" destId="{C6B5E54F-E34C-447C-B300-094D915ADD63}" srcOrd="0" destOrd="0" parTransId="{14D5481E-D9CD-4F28-A741-07EDFA6CC7FA}" sibTransId="{7900D5D8-A6F7-48C7-B180-4049D1B46586}"/>
    <dgm:cxn modelId="{1025BB8C-470B-4872-BD8D-67134BC836DA}" srcId="{BF179CEF-860A-4F8D-A524-9B46A84C5A5C}" destId="{FD93F9F5-A1BB-4099-8295-1018AB7704E9}" srcOrd="1" destOrd="0" parTransId="{78AD6387-7875-4F68-942B-AF50DCF4C270}" sibTransId="{A8EA3933-3C34-4B7F-A5EF-7A26D1E116D3}"/>
    <dgm:cxn modelId="{E85D1D8E-F844-49BB-B78B-7201B3417F7E}" type="presOf" srcId="{79BE3CF8-14DB-4D95-A4DD-A7CBB1335DE0}" destId="{8389CD14-1187-40F9-B359-B9F0F516EB7F}" srcOrd="0" destOrd="1" presId="urn:microsoft.com/office/officeart/2005/8/layout/vList5"/>
    <dgm:cxn modelId="{58DBAA92-7275-49C6-A3C0-48B4B24D1CA8}" srcId="{C6B5E54F-E34C-447C-B300-094D915ADD63}" destId="{9B7C4D0B-A35F-4DE7-8841-7ADF3D0CE47D}" srcOrd="0" destOrd="0" parTransId="{A82B12CA-C170-4E39-A064-095C4FD14CBA}" sibTransId="{8C2EF7EF-9584-4E87-AEC5-8D9407DB2C6A}"/>
    <dgm:cxn modelId="{7D1D32A3-AE3C-4906-A46F-B21552270802}" type="presOf" srcId="{DC735F5C-7E82-463C-AB53-B9ABC3737C2A}" destId="{62CFF735-FF8D-45E5-A1C2-83448EACC04E}" srcOrd="0" destOrd="1" presId="urn:microsoft.com/office/officeart/2005/8/layout/vList5"/>
    <dgm:cxn modelId="{72392EAE-46C7-4D10-9754-88C21082ADE1}" srcId="{BF179CEF-860A-4F8D-A524-9B46A84C5A5C}" destId="{88D50DC5-23B0-4DBD-B7C6-0CFFEC2E06F6}" srcOrd="2" destOrd="0" parTransId="{59A2939F-C701-48D6-BEF9-4C3A24C65BF2}" sibTransId="{2D6A6744-7F93-4420-9447-9CA151184E20}"/>
    <dgm:cxn modelId="{D783DEB1-BD24-4652-8B47-62204C2C8898}" type="presOf" srcId="{88D50DC5-23B0-4DBD-B7C6-0CFFEC2E06F6}" destId="{2EFEBE6A-0038-4630-8D3F-2D9CBE44B57D}" srcOrd="0" destOrd="0" presId="urn:microsoft.com/office/officeart/2005/8/layout/vList5"/>
    <dgm:cxn modelId="{236EB9CA-0AA0-4A48-ACD0-0E07F886C759}" type="presOf" srcId="{B57A813A-7D9D-4CFC-A49E-093A37B698D0}" destId="{401E1432-008A-465C-BD78-CC6039C4E229}" srcOrd="0" destOrd="1" presId="urn:microsoft.com/office/officeart/2005/8/layout/vList5"/>
    <dgm:cxn modelId="{5209C2D2-A9C4-46D6-AF28-6749D6CFE2B3}" srcId="{C6B5E54F-E34C-447C-B300-094D915ADD63}" destId="{DC735F5C-7E82-463C-AB53-B9ABC3737C2A}" srcOrd="1" destOrd="0" parTransId="{597243DE-B14A-438B-8974-C7ACC0A2633C}" sibTransId="{43BF94F4-9C20-4214-AA9F-F899B264809C}"/>
    <dgm:cxn modelId="{5768BBE4-DCE9-42C8-B892-B7FDD0E4BA50}" type="presOf" srcId="{30433AF0-5D78-49D1-91D1-D08660A302FF}" destId="{401E1432-008A-465C-BD78-CC6039C4E229}" srcOrd="0" destOrd="0" presId="urn:microsoft.com/office/officeart/2005/8/layout/vList5"/>
    <dgm:cxn modelId="{E783A9ED-F807-4BBA-AB8A-C8FD17BCE49A}" srcId="{88D50DC5-23B0-4DBD-B7C6-0CFFEC2E06F6}" destId="{B57A813A-7D9D-4CFC-A49E-093A37B698D0}" srcOrd="1" destOrd="0" parTransId="{3F0AB9B2-56B3-432C-950C-784DD031EA0D}" sibTransId="{9B181F86-24AB-4C08-BF61-FBF5781BCFB2}"/>
    <dgm:cxn modelId="{CFE6207B-AC15-4B10-B972-B40D730E0D64}" type="presParOf" srcId="{6302317D-917F-4D13-9A0B-4A1830934A9F}" destId="{461B55E2-C514-4B0B-A55F-65518E06C7A3}" srcOrd="0" destOrd="0" presId="urn:microsoft.com/office/officeart/2005/8/layout/vList5"/>
    <dgm:cxn modelId="{0216E67F-1AED-4AA9-A3DC-B687DE1BEF47}" type="presParOf" srcId="{461B55E2-C514-4B0B-A55F-65518E06C7A3}" destId="{36BC3835-9265-4707-8C70-03844183FBB8}" srcOrd="0" destOrd="0" presId="urn:microsoft.com/office/officeart/2005/8/layout/vList5"/>
    <dgm:cxn modelId="{0260DC87-22FF-4FD3-AD5C-5369C0FEB84B}" type="presParOf" srcId="{461B55E2-C514-4B0B-A55F-65518E06C7A3}" destId="{62CFF735-FF8D-45E5-A1C2-83448EACC04E}" srcOrd="1" destOrd="0" presId="urn:microsoft.com/office/officeart/2005/8/layout/vList5"/>
    <dgm:cxn modelId="{0BB16528-C5B7-43B4-B3A9-CD396CFEEB78}" type="presParOf" srcId="{6302317D-917F-4D13-9A0B-4A1830934A9F}" destId="{850EFE66-3111-4B8C-9E1D-067AC1137F16}" srcOrd="1" destOrd="0" presId="urn:microsoft.com/office/officeart/2005/8/layout/vList5"/>
    <dgm:cxn modelId="{62CE3A84-C47C-4592-A432-6CF68CD2965D}" type="presParOf" srcId="{6302317D-917F-4D13-9A0B-4A1830934A9F}" destId="{7D31EA2C-B25A-4ADB-BEF3-0072915B16A5}" srcOrd="2" destOrd="0" presId="urn:microsoft.com/office/officeart/2005/8/layout/vList5"/>
    <dgm:cxn modelId="{129AC434-CBD0-4D69-A7F7-7287EC7A71CB}" type="presParOf" srcId="{7D31EA2C-B25A-4ADB-BEF3-0072915B16A5}" destId="{57A13432-D6FC-4350-AD63-EB63801DF508}" srcOrd="0" destOrd="0" presId="urn:microsoft.com/office/officeart/2005/8/layout/vList5"/>
    <dgm:cxn modelId="{83EC1C8C-D6B6-472A-954E-7619E044E950}" type="presParOf" srcId="{7D31EA2C-B25A-4ADB-BEF3-0072915B16A5}" destId="{8389CD14-1187-40F9-B359-B9F0F516EB7F}" srcOrd="1" destOrd="0" presId="urn:microsoft.com/office/officeart/2005/8/layout/vList5"/>
    <dgm:cxn modelId="{A156DCD9-E2CA-44A3-83D6-19E07C14F66C}" type="presParOf" srcId="{6302317D-917F-4D13-9A0B-4A1830934A9F}" destId="{1E49F7A8-913D-46FA-87B4-F480B2340FB8}" srcOrd="3" destOrd="0" presId="urn:microsoft.com/office/officeart/2005/8/layout/vList5"/>
    <dgm:cxn modelId="{358BE28A-5DA3-4EFE-81BB-FF37D1CC2E88}" type="presParOf" srcId="{6302317D-917F-4D13-9A0B-4A1830934A9F}" destId="{155F9510-5569-4F64-8436-7DCA8D5B7047}" srcOrd="4" destOrd="0" presId="urn:microsoft.com/office/officeart/2005/8/layout/vList5"/>
    <dgm:cxn modelId="{28E2F67A-A17A-4499-817F-BE9D2284802C}" type="presParOf" srcId="{155F9510-5569-4F64-8436-7DCA8D5B7047}" destId="{2EFEBE6A-0038-4630-8D3F-2D9CBE44B57D}" srcOrd="0" destOrd="0" presId="urn:microsoft.com/office/officeart/2005/8/layout/vList5"/>
    <dgm:cxn modelId="{9D841384-2098-44FD-B28E-CBD09F803B1C}" type="presParOf" srcId="{155F9510-5569-4F64-8436-7DCA8D5B7047}" destId="{401E1432-008A-465C-BD78-CC6039C4E2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D27706-91F4-488C-B92E-29594F5A168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FBF16CE-875A-4324-8D3A-EBBAD5A8AD85}">
      <dgm:prSet phldrT="[Text]" custT="1"/>
      <dgm:spPr>
        <a:solidFill>
          <a:srgbClr val="1C366B"/>
        </a:solidFill>
        <a:ln>
          <a:noFill/>
        </a:ln>
      </dgm:spPr>
      <dgm:t>
        <a:bodyPr/>
        <a:lstStyle/>
        <a:p>
          <a:r>
            <a:rPr lang="en-GB" sz="2000">
              <a:solidFill>
                <a:srgbClr val="F4F2F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Most veterans leave the military with good psychological health</a:t>
          </a:r>
        </a:p>
      </dgm:t>
    </dgm:pt>
    <dgm:pt modelId="{89777174-69B4-4B5E-AA68-F08867C16B67}" type="parTrans" cxnId="{3E41B27F-4A1D-4105-A733-BC3F7E0B3A4E}">
      <dgm:prSet/>
      <dgm:spPr/>
      <dgm:t>
        <a:bodyPr/>
        <a:lstStyle/>
        <a:p>
          <a:endParaRPr lang="en-GB"/>
        </a:p>
      </dgm:t>
    </dgm:pt>
    <dgm:pt modelId="{44F7A55C-2452-48FD-B5BB-19EAE2DF6593}" type="sibTrans" cxnId="{3E41B27F-4A1D-4105-A733-BC3F7E0B3A4E}">
      <dgm:prSet/>
      <dgm:spPr/>
      <dgm:t>
        <a:bodyPr/>
        <a:lstStyle/>
        <a:p>
          <a:endParaRPr lang="en-GB"/>
        </a:p>
      </dgm:t>
    </dgm:pt>
    <dgm:pt modelId="{E6973BC8-BE9F-4175-BAED-A91F45B38465}">
      <dgm:prSet phldrT="[Text]" custT="1"/>
      <dgm:spPr>
        <a:solidFill>
          <a:srgbClr val="1C366B"/>
        </a:solidFill>
        <a:ln>
          <a:noFill/>
        </a:ln>
      </dgm:spPr>
      <dgm:t>
        <a:bodyPr/>
        <a:lstStyle/>
        <a:p>
          <a:r>
            <a:rPr lang="en-GB" sz="200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small but significant proportion struggle </a:t>
          </a:r>
        </a:p>
      </dgm:t>
    </dgm:pt>
    <dgm:pt modelId="{AD359007-4516-4533-BC25-467AF6C041B1}" type="parTrans" cxnId="{403A938F-B40E-4B4D-B6E8-5FAD2ED0415C}">
      <dgm:prSet/>
      <dgm:spPr/>
      <dgm:t>
        <a:bodyPr/>
        <a:lstStyle/>
        <a:p>
          <a:endParaRPr lang="en-GB"/>
        </a:p>
      </dgm:t>
    </dgm:pt>
    <dgm:pt modelId="{A14326D1-FCFD-4D97-8081-6549231CF7F6}" type="sibTrans" cxnId="{403A938F-B40E-4B4D-B6E8-5FAD2ED0415C}">
      <dgm:prSet/>
      <dgm:spPr/>
      <dgm:t>
        <a:bodyPr/>
        <a:lstStyle/>
        <a:p>
          <a:endParaRPr lang="en-GB"/>
        </a:p>
      </dgm:t>
    </dgm:pt>
    <dgm:pt modelId="{ED439BAF-B21B-4175-8BB6-DD858CE12046}">
      <dgm:prSet phldrT="[Text]" custT="1"/>
      <dgm:spPr>
        <a:solidFill>
          <a:srgbClr val="1C366B"/>
        </a:solidFill>
        <a:ln>
          <a:noFill/>
        </a:ln>
      </dgm:spPr>
      <dgm:t>
        <a:bodyPr/>
        <a:lstStyle/>
        <a:p>
          <a:r>
            <a:rPr lang="en-GB" sz="200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kind of difficulties may be experienced?</a:t>
          </a:r>
        </a:p>
      </dgm:t>
    </dgm:pt>
    <dgm:pt modelId="{5C0264FB-5901-4503-8949-7060703C162A}" type="parTrans" cxnId="{193F5048-1FC8-4954-933A-930F8958E96E}">
      <dgm:prSet/>
      <dgm:spPr/>
      <dgm:t>
        <a:bodyPr/>
        <a:lstStyle/>
        <a:p>
          <a:endParaRPr lang="en-GB"/>
        </a:p>
      </dgm:t>
    </dgm:pt>
    <dgm:pt modelId="{117456F7-6C1D-4505-82C3-097EF06C6EC1}" type="sibTrans" cxnId="{193F5048-1FC8-4954-933A-930F8958E96E}">
      <dgm:prSet/>
      <dgm:spPr/>
      <dgm:t>
        <a:bodyPr/>
        <a:lstStyle/>
        <a:p>
          <a:endParaRPr lang="en-GB"/>
        </a:p>
      </dgm:t>
    </dgm:pt>
    <dgm:pt modelId="{05C7961C-78AA-4F1C-AD26-A68617BD4F33}" type="pres">
      <dgm:prSet presAssocID="{5AD27706-91F4-488C-B92E-29594F5A168E}" presName="Name0" presStyleCnt="0">
        <dgm:presLayoutVars>
          <dgm:dir/>
          <dgm:animLvl val="lvl"/>
          <dgm:resizeHandles val="exact"/>
        </dgm:presLayoutVars>
      </dgm:prSet>
      <dgm:spPr/>
    </dgm:pt>
    <dgm:pt modelId="{A2E8E1C6-1891-4813-83AC-940706825ACE}" type="pres">
      <dgm:prSet presAssocID="{EFBF16CE-875A-4324-8D3A-EBBAD5A8AD85}" presName="parTxOnly" presStyleLbl="node1" presStyleIdx="0" presStyleCnt="3" custScaleY="106872">
        <dgm:presLayoutVars>
          <dgm:chMax val="0"/>
          <dgm:chPref val="0"/>
          <dgm:bulletEnabled val="1"/>
        </dgm:presLayoutVars>
      </dgm:prSet>
      <dgm:spPr/>
    </dgm:pt>
    <dgm:pt modelId="{A3BF71A4-5261-43D5-BDB9-C37CC074064E}" type="pres">
      <dgm:prSet presAssocID="{44F7A55C-2452-48FD-B5BB-19EAE2DF6593}" presName="parTxOnlySpace" presStyleCnt="0"/>
      <dgm:spPr/>
    </dgm:pt>
    <dgm:pt modelId="{A4D6657C-5862-4F36-83E4-92D1711317AC}" type="pres">
      <dgm:prSet presAssocID="{E6973BC8-BE9F-4175-BAED-A91F45B38465}" presName="parTxOnly" presStyleLbl="node1" presStyleIdx="1" presStyleCnt="3" custScaleY="106872">
        <dgm:presLayoutVars>
          <dgm:chMax val="0"/>
          <dgm:chPref val="0"/>
          <dgm:bulletEnabled val="1"/>
        </dgm:presLayoutVars>
      </dgm:prSet>
      <dgm:spPr/>
    </dgm:pt>
    <dgm:pt modelId="{CA578461-DE85-42CB-99A5-A8C1E0807862}" type="pres">
      <dgm:prSet presAssocID="{A14326D1-FCFD-4D97-8081-6549231CF7F6}" presName="parTxOnlySpace" presStyleCnt="0"/>
      <dgm:spPr/>
    </dgm:pt>
    <dgm:pt modelId="{BDDF2BC1-004D-41A2-8BB5-4B1483DF71CC}" type="pres">
      <dgm:prSet presAssocID="{ED439BAF-B21B-4175-8BB6-DD858CE12046}" presName="parTxOnly" presStyleLbl="node1" presStyleIdx="2" presStyleCnt="3" custScaleY="106872">
        <dgm:presLayoutVars>
          <dgm:chMax val="0"/>
          <dgm:chPref val="0"/>
          <dgm:bulletEnabled val="1"/>
        </dgm:presLayoutVars>
      </dgm:prSet>
      <dgm:spPr/>
    </dgm:pt>
  </dgm:ptLst>
  <dgm:cxnLst>
    <dgm:cxn modelId="{1007A409-7540-441C-BC19-B4B667C36D57}" type="presOf" srcId="{ED439BAF-B21B-4175-8BB6-DD858CE12046}" destId="{BDDF2BC1-004D-41A2-8BB5-4B1483DF71CC}" srcOrd="0" destOrd="0" presId="urn:microsoft.com/office/officeart/2005/8/layout/chevron1"/>
    <dgm:cxn modelId="{193F5048-1FC8-4954-933A-930F8958E96E}" srcId="{5AD27706-91F4-488C-B92E-29594F5A168E}" destId="{ED439BAF-B21B-4175-8BB6-DD858CE12046}" srcOrd="2" destOrd="0" parTransId="{5C0264FB-5901-4503-8949-7060703C162A}" sibTransId="{117456F7-6C1D-4505-82C3-097EF06C6EC1}"/>
    <dgm:cxn modelId="{3E41B27F-4A1D-4105-A733-BC3F7E0B3A4E}" srcId="{5AD27706-91F4-488C-B92E-29594F5A168E}" destId="{EFBF16CE-875A-4324-8D3A-EBBAD5A8AD85}" srcOrd="0" destOrd="0" parTransId="{89777174-69B4-4B5E-AA68-F08867C16B67}" sibTransId="{44F7A55C-2452-48FD-B5BB-19EAE2DF6593}"/>
    <dgm:cxn modelId="{403A938F-B40E-4B4D-B6E8-5FAD2ED0415C}" srcId="{5AD27706-91F4-488C-B92E-29594F5A168E}" destId="{E6973BC8-BE9F-4175-BAED-A91F45B38465}" srcOrd="1" destOrd="0" parTransId="{AD359007-4516-4533-BC25-467AF6C041B1}" sibTransId="{A14326D1-FCFD-4D97-8081-6549231CF7F6}"/>
    <dgm:cxn modelId="{44BF9B91-B771-4AEE-A71C-A0285434C601}" type="presOf" srcId="{EFBF16CE-875A-4324-8D3A-EBBAD5A8AD85}" destId="{A2E8E1C6-1891-4813-83AC-940706825ACE}" srcOrd="0" destOrd="0" presId="urn:microsoft.com/office/officeart/2005/8/layout/chevron1"/>
    <dgm:cxn modelId="{20159F96-1F22-4090-BA04-F6F9614B407F}" type="presOf" srcId="{E6973BC8-BE9F-4175-BAED-A91F45B38465}" destId="{A4D6657C-5862-4F36-83E4-92D1711317AC}" srcOrd="0" destOrd="0" presId="urn:microsoft.com/office/officeart/2005/8/layout/chevron1"/>
    <dgm:cxn modelId="{24E1EBEB-C44C-4D4C-9A51-7B46B764677C}" type="presOf" srcId="{5AD27706-91F4-488C-B92E-29594F5A168E}" destId="{05C7961C-78AA-4F1C-AD26-A68617BD4F33}" srcOrd="0" destOrd="0" presId="urn:microsoft.com/office/officeart/2005/8/layout/chevron1"/>
    <dgm:cxn modelId="{68D1FDD4-8446-4803-8DEC-3E76AB762EA2}" type="presParOf" srcId="{05C7961C-78AA-4F1C-AD26-A68617BD4F33}" destId="{A2E8E1C6-1891-4813-83AC-940706825ACE}" srcOrd="0" destOrd="0" presId="urn:microsoft.com/office/officeart/2005/8/layout/chevron1"/>
    <dgm:cxn modelId="{A52F9975-A92C-4A13-AFA7-4ABAAE04FB11}" type="presParOf" srcId="{05C7961C-78AA-4F1C-AD26-A68617BD4F33}" destId="{A3BF71A4-5261-43D5-BDB9-C37CC074064E}" srcOrd="1" destOrd="0" presId="urn:microsoft.com/office/officeart/2005/8/layout/chevron1"/>
    <dgm:cxn modelId="{44D25FC0-F665-484D-8F37-9BCE6D37204C}" type="presParOf" srcId="{05C7961C-78AA-4F1C-AD26-A68617BD4F33}" destId="{A4D6657C-5862-4F36-83E4-92D1711317AC}" srcOrd="2" destOrd="0" presId="urn:microsoft.com/office/officeart/2005/8/layout/chevron1"/>
    <dgm:cxn modelId="{043789F0-83DD-4EFE-B933-8FB454687224}" type="presParOf" srcId="{05C7961C-78AA-4F1C-AD26-A68617BD4F33}" destId="{CA578461-DE85-42CB-99A5-A8C1E0807862}" srcOrd="3" destOrd="0" presId="urn:microsoft.com/office/officeart/2005/8/layout/chevron1"/>
    <dgm:cxn modelId="{612F0278-3DAC-4E07-B2E2-82EC245B4249}" type="presParOf" srcId="{05C7961C-78AA-4F1C-AD26-A68617BD4F33}" destId="{BDDF2BC1-004D-41A2-8BB5-4B1483DF71C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84A70E-D601-2E44-AF86-B0B65062620E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B9D99B-016D-F644-B76E-E19E04CECC08}">
      <dgm:prSet phldrT="[Text]" custT="1"/>
      <dgm:spPr>
        <a:solidFill>
          <a:srgbClr val="555555"/>
        </a:solidFill>
        <a:effectLst/>
      </dgm:spPr>
      <dgm:t>
        <a:bodyPr lIns="0" tIns="0" rIns="0" bIns="0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GB" sz="1600" b="1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Transitioning from the military to civilian life…</a:t>
          </a:r>
        </a:p>
      </dgm:t>
    </dgm:pt>
    <dgm:pt modelId="{91ADE665-92A7-2249-A14C-4DB69375CB66}" type="parTrans" cxnId="{D04DECA9-8679-7C48-AF48-0EC8B2403AD1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23F4585F-674C-C942-997F-917ABA97EAA7}" type="sibTrans" cxnId="{D04DECA9-8679-7C48-AF48-0EC8B2403AD1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16C541B8-7801-3D40-A4CE-DEFB6C0F13F9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Dealing with injuries: physical,  emotional, moral. </a:t>
          </a:r>
        </a:p>
      </dgm:t>
    </dgm:pt>
    <dgm:pt modelId="{5EAFB2E1-F120-0745-9C44-53191D919B3C}" type="parTrans" cxnId="{F60A0220-DCE6-834E-8BC2-4EF4C1DA715F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F9E655C8-1635-3543-9BAE-3F45ADA2DB77}" type="sibTrans" cxnId="{F60A0220-DCE6-834E-8BC2-4EF4C1DA715F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AEEE726B-D266-1542-9AB5-4BD5D178780F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Loss of friendships with peer group </a:t>
          </a:r>
        </a:p>
      </dgm:t>
    </dgm:pt>
    <dgm:pt modelId="{3CEB02C9-9EBB-3D47-93C9-4165CEBD02A6}" type="parTrans" cxnId="{A53AF04C-FC8C-0F41-9412-EAA5F3CA67F5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9C55BEC0-BDBD-FE48-B0E6-D9A26D922504}" type="sibTrans" cxnId="{A53AF04C-FC8C-0F41-9412-EAA5F3CA67F5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3C421470-91F3-3C46-8732-BFED353B1A9D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Potential money /housing concerns</a:t>
          </a:r>
          <a:endParaRPr lang="en-GB" sz="1400" spc="-40" baseline="0">
            <a:solidFill>
              <a:srgbClr val="47464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3D6BF90-1284-144D-836F-9F4C0223F937}" type="parTrans" cxnId="{61A042B3-61EB-7844-8687-9F84571E85FA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ABF8DDF8-38EB-364E-9050-E8AA3B3F7645}" type="sibTrans" cxnId="{61A042B3-61EB-7844-8687-9F84571E85FA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29606AF0-9A17-5140-B5EB-34B48DD16654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Adjusting to shared life with a partner/family has both pros and cons</a:t>
          </a:r>
        </a:p>
      </dgm:t>
    </dgm:pt>
    <dgm:pt modelId="{8694F05D-B134-C84E-AF90-C7AAF80BD530}" type="parTrans" cxnId="{E48EF69C-2A2E-CB49-A010-52398DDCE852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D3375E1A-70EA-7042-9638-4FA6B9570B1A}" type="sibTrans" cxnId="{E48EF69C-2A2E-CB49-A010-52398DDCE852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7BA9D566-A28A-DB4C-B1DE-C10F515B3C07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Finding it difficult to talk about experiences: ‘How can they understand?’</a:t>
          </a:r>
        </a:p>
      </dgm:t>
    </dgm:pt>
    <dgm:pt modelId="{922BDA6A-B452-6548-96DB-6D79F84186C1}" type="parTrans" cxnId="{2B421626-EDFE-0D48-A4BE-8E5DBDF68097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1C9B179C-EBB5-7A44-84E5-058FEC25E9C5}" type="sibTrans" cxnId="{2B421626-EDFE-0D48-A4BE-8E5DBDF68097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B0848A3C-D151-9E46-BF4D-2DE88AD8FA2F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Adapting to life without a structure/set routine/ accountability </a:t>
          </a:r>
        </a:p>
      </dgm:t>
    </dgm:pt>
    <dgm:pt modelId="{4AF0AA32-AAEE-D84C-A893-BA0185ADAE3A}" type="parTrans" cxnId="{74E37383-591C-084B-891B-F05214ABCA9D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4C3E74E6-955A-8246-BD6A-A8FB8EBA9778}" type="sibTrans" cxnId="{74E37383-591C-084B-891B-F05214ABCA9D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4384D1F0-3DAB-DF4E-B6FF-3DB623A92A03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Lack of a ‘mission’ can create a void that needs to be filled with overwork</a:t>
          </a:r>
        </a:p>
      </dgm:t>
    </dgm:pt>
    <dgm:pt modelId="{E9CB553C-F06D-BA46-82CC-74EF6EDCD58E}" type="parTrans" cxnId="{88384E1A-0F2E-FA42-B0CA-D50ACF026084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951EB1B7-93D5-8E42-9F76-FF5517B1BBCE}" type="sibTrans" cxnId="{88384E1A-0F2E-FA42-B0CA-D50ACF026084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5B686943-D4FC-8446-A484-01B722E7A5DD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Dealing with grief of lost comrades, separating from service</a:t>
          </a:r>
        </a:p>
      </dgm:t>
    </dgm:pt>
    <dgm:pt modelId="{041F2B8C-E44D-0440-8508-CF2D6844DCBC}" type="parTrans" cxnId="{32D0E700-8D66-4842-8D0F-B9733884B017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7AC7A28F-8D2C-CB44-A3AF-F34C4712842E}" type="sibTrans" cxnId="{32D0E700-8D66-4842-8D0F-B9733884B017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9903ED92-5C87-8C40-9C4D-D46C1C70E9BC}">
      <dgm:prSet phldrT="[Text]" custT="1"/>
      <dgm:spPr>
        <a:noFill/>
        <a:ln w="19050">
          <a:solidFill>
            <a:schemeClr val="accent2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Possible difficulties  finding suitable employment </a:t>
          </a:r>
        </a:p>
      </dgm:t>
    </dgm:pt>
    <dgm:pt modelId="{9C656422-FF41-1E46-8519-3141313669D5}" type="parTrans" cxnId="{E9907A40-B47F-4146-8C69-EB57297B87D7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F69E18AA-FB14-994F-B52B-F7751EDCB9B4}" type="sibTrans" cxnId="{E9907A40-B47F-4146-8C69-EB57297B87D7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3C8F1028-275B-DB45-88E8-671329AE9108}">
      <dgm:prSet phldrT="[Text]" custT="1"/>
      <dgm:spPr>
        <a:noFill/>
        <a:ln w="19050">
          <a:solidFill>
            <a:srgbClr val="F24D29"/>
          </a:solidFill>
        </a:ln>
        <a:effectLst/>
      </dgm:spPr>
      <dgm:t>
        <a:bodyPr lIns="0" tIns="0" rIns="0" bIns="0"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en-GB" sz="14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Skills from military life may not easily translate to civilian jobs </a:t>
          </a:r>
        </a:p>
      </dgm:t>
    </dgm:pt>
    <dgm:pt modelId="{91A92B15-A287-DA49-BA00-F12415D6012F}" type="parTrans" cxnId="{4AE378AE-F31B-F34E-AA4E-761A2BA5ED6A}">
      <dgm:prSet custT="1"/>
      <dgm:spPr>
        <a:ln w="19050">
          <a:solidFill>
            <a:srgbClr val="555555"/>
          </a:solidFill>
        </a:ln>
      </dgm:spPr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DC73CA4C-1471-8544-B66E-2C7C4BEE345F}" type="sibTrans" cxnId="{4AE378AE-F31B-F34E-AA4E-761A2BA5ED6A}">
      <dgm:prSet/>
      <dgm:spPr/>
      <dgm:t>
        <a:bodyPr/>
        <a:lstStyle/>
        <a:p>
          <a:pPr>
            <a:lnSpc>
              <a:spcPct val="90000"/>
            </a:lnSpc>
            <a:spcBef>
              <a:spcPts val="0"/>
            </a:spcBef>
            <a:spcAft>
              <a:spcPts val="0"/>
            </a:spcAft>
          </a:pPr>
          <a:endParaRPr lang="en-GB" sz="1600"/>
        </a:p>
      </dgm:t>
    </dgm:pt>
    <dgm:pt modelId="{A9464C8D-747D-1D44-83D5-4458D06D0957}" type="pres">
      <dgm:prSet presAssocID="{7B84A70E-D601-2E44-AF86-B0B65062620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623CBE-BF2E-384E-84E7-8B02D1F47ECF}" type="pres">
      <dgm:prSet presAssocID="{8DB9D99B-016D-F644-B76E-E19E04CECC08}" presName="centerShape" presStyleLbl="node0" presStyleIdx="0" presStyleCnt="1" custScaleX="166047" custScaleY="166047" custLinFactNeighborY="1181"/>
      <dgm:spPr/>
    </dgm:pt>
    <dgm:pt modelId="{A8B4E336-5A8F-7C40-90F1-2266DE44C5E4}" type="pres">
      <dgm:prSet presAssocID="{5EAFB2E1-F120-0745-9C44-53191D919B3C}" presName="Name9" presStyleLbl="parChTrans1D2" presStyleIdx="0" presStyleCnt="10"/>
      <dgm:spPr/>
    </dgm:pt>
    <dgm:pt modelId="{CBC0E0BB-A105-EC41-85A2-C75D54FD2D3E}" type="pres">
      <dgm:prSet presAssocID="{5EAFB2E1-F120-0745-9C44-53191D919B3C}" presName="connTx" presStyleLbl="parChTrans1D2" presStyleIdx="0" presStyleCnt="10"/>
      <dgm:spPr/>
    </dgm:pt>
    <dgm:pt modelId="{4B38DE98-AC50-1645-83D8-4A5EF156104C}" type="pres">
      <dgm:prSet presAssocID="{16C541B8-7801-3D40-A4CE-DEFB6C0F13F9}" presName="node" presStyleLbl="node1" presStyleIdx="0" presStyleCnt="10" custScaleX="154372" custScaleY="154372" custRadScaleRad="94208">
        <dgm:presLayoutVars>
          <dgm:bulletEnabled val="1"/>
        </dgm:presLayoutVars>
      </dgm:prSet>
      <dgm:spPr/>
    </dgm:pt>
    <dgm:pt modelId="{F014F743-1D58-1448-A065-443FFEAE2956}" type="pres">
      <dgm:prSet presAssocID="{922BDA6A-B452-6548-96DB-6D79F84186C1}" presName="Name9" presStyleLbl="parChTrans1D2" presStyleIdx="1" presStyleCnt="10"/>
      <dgm:spPr/>
    </dgm:pt>
    <dgm:pt modelId="{F63DA930-C2E3-DC44-AC6E-0B0D688FE279}" type="pres">
      <dgm:prSet presAssocID="{922BDA6A-B452-6548-96DB-6D79F84186C1}" presName="connTx" presStyleLbl="parChTrans1D2" presStyleIdx="1" presStyleCnt="10"/>
      <dgm:spPr/>
    </dgm:pt>
    <dgm:pt modelId="{D1AC5141-2C11-F34B-BAD4-1F6DC8FB930B}" type="pres">
      <dgm:prSet presAssocID="{7BA9D566-A28A-DB4C-B1DE-C10F515B3C07}" presName="node" presStyleLbl="node1" presStyleIdx="1" presStyleCnt="10" custScaleX="154372" custScaleY="154372" custRadScaleRad="112541" custRadScaleInc="44661">
        <dgm:presLayoutVars>
          <dgm:bulletEnabled val="1"/>
        </dgm:presLayoutVars>
      </dgm:prSet>
      <dgm:spPr/>
    </dgm:pt>
    <dgm:pt modelId="{6E7ECC6F-A675-2E43-907E-7D6A629DE340}" type="pres">
      <dgm:prSet presAssocID="{4AF0AA32-AAEE-D84C-A893-BA0185ADAE3A}" presName="Name9" presStyleLbl="parChTrans1D2" presStyleIdx="2" presStyleCnt="10"/>
      <dgm:spPr/>
    </dgm:pt>
    <dgm:pt modelId="{5BF0B8CF-2914-F94B-95CF-592475D780C3}" type="pres">
      <dgm:prSet presAssocID="{4AF0AA32-AAEE-D84C-A893-BA0185ADAE3A}" presName="connTx" presStyleLbl="parChTrans1D2" presStyleIdx="2" presStyleCnt="10"/>
      <dgm:spPr/>
    </dgm:pt>
    <dgm:pt modelId="{80C43FF4-A8EB-6148-93C3-80543C86A51E}" type="pres">
      <dgm:prSet presAssocID="{B0848A3C-D151-9E46-BF4D-2DE88AD8FA2F}" presName="node" presStyleLbl="node1" presStyleIdx="2" presStyleCnt="10" custScaleX="154372" custScaleY="154372" custRadScaleRad="153540" custRadScaleInc="11427">
        <dgm:presLayoutVars>
          <dgm:bulletEnabled val="1"/>
        </dgm:presLayoutVars>
      </dgm:prSet>
      <dgm:spPr/>
    </dgm:pt>
    <dgm:pt modelId="{D4EA94D4-989D-0E46-9413-FADC9ED10BFF}" type="pres">
      <dgm:prSet presAssocID="{E9CB553C-F06D-BA46-82CC-74EF6EDCD58E}" presName="Name9" presStyleLbl="parChTrans1D2" presStyleIdx="3" presStyleCnt="10"/>
      <dgm:spPr/>
    </dgm:pt>
    <dgm:pt modelId="{0C2CD36C-CAF2-DA42-A2E5-557B729FA600}" type="pres">
      <dgm:prSet presAssocID="{E9CB553C-F06D-BA46-82CC-74EF6EDCD58E}" presName="connTx" presStyleLbl="parChTrans1D2" presStyleIdx="3" presStyleCnt="10"/>
      <dgm:spPr/>
    </dgm:pt>
    <dgm:pt modelId="{D75434D5-4931-DE47-A79F-4C6F7007B32A}" type="pres">
      <dgm:prSet presAssocID="{4384D1F0-3DAB-DF4E-B6FF-3DB623A92A03}" presName="node" presStyleLbl="node1" presStyleIdx="3" presStyleCnt="10" custScaleX="154372" custScaleY="154372" custRadScaleRad="153406" custRadScaleInc="-21938">
        <dgm:presLayoutVars>
          <dgm:bulletEnabled val="1"/>
        </dgm:presLayoutVars>
      </dgm:prSet>
      <dgm:spPr/>
    </dgm:pt>
    <dgm:pt modelId="{264FF3CD-BC81-614B-BB60-95C1AA150353}" type="pres">
      <dgm:prSet presAssocID="{041F2B8C-E44D-0440-8508-CF2D6844DCBC}" presName="Name9" presStyleLbl="parChTrans1D2" presStyleIdx="4" presStyleCnt="10"/>
      <dgm:spPr/>
    </dgm:pt>
    <dgm:pt modelId="{A5084A4C-A517-5944-A910-0B453350BDA1}" type="pres">
      <dgm:prSet presAssocID="{041F2B8C-E44D-0440-8508-CF2D6844DCBC}" presName="connTx" presStyleLbl="parChTrans1D2" presStyleIdx="4" presStyleCnt="10"/>
      <dgm:spPr/>
    </dgm:pt>
    <dgm:pt modelId="{76D78A48-9A7A-6642-AD96-D6FA4D9CC1A3}" type="pres">
      <dgm:prSet presAssocID="{5B686943-D4FC-8446-A484-01B722E7A5DD}" presName="node" presStyleLbl="node1" presStyleIdx="4" presStyleCnt="10" custScaleX="154372" custScaleY="154372" custRadScaleRad="112541" custRadScaleInc="-44661">
        <dgm:presLayoutVars>
          <dgm:bulletEnabled val="1"/>
        </dgm:presLayoutVars>
      </dgm:prSet>
      <dgm:spPr/>
    </dgm:pt>
    <dgm:pt modelId="{4664663A-5F83-6247-AC39-6815502A6AE6}" type="pres">
      <dgm:prSet presAssocID="{3CEB02C9-9EBB-3D47-93C9-4165CEBD02A6}" presName="Name9" presStyleLbl="parChTrans1D2" presStyleIdx="5" presStyleCnt="10"/>
      <dgm:spPr/>
    </dgm:pt>
    <dgm:pt modelId="{0D22E468-5DB3-BA43-A657-80B9830FDB1D}" type="pres">
      <dgm:prSet presAssocID="{3CEB02C9-9EBB-3D47-93C9-4165CEBD02A6}" presName="connTx" presStyleLbl="parChTrans1D2" presStyleIdx="5" presStyleCnt="10"/>
      <dgm:spPr/>
    </dgm:pt>
    <dgm:pt modelId="{037D7194-F464-A040-96E9-7EF644B27CED}" type="pres">
      <dgm:prSet presAssocID="{AEEE726B-D266-1542-9AB5-4BD5D178780F}" presName="node" presStyleLbl="node1" presStyleIdx="5" presStyleCnt="10" custScaleX="154372" custScaleY="154372" custRadScaleRad="94208">
        <dgm:presLayoutVars>
          <dgm:bulletEnabled val="1"/>
        </dgm:presLayoutVars>
      </dgm:prSet>
      <dgm:spPr/>
    </dgm:pt>
    <dgm:pt modelId="{BD01FD33-86B3-6D40-87A7-215B9A213342}" type="pres">
      <dgm:prSet presAssocID="{93D6BF90-1284-144D-836F-9F4C0223F937}" presName="Name9" presStyleLbl="parChTrans1D2" presStyleIdx="6" presStyleCnt="10"/>
      <dgm:spPr/>
    </dgm:pt>
    <dgm:pt modelId="{9711E657-A106-2348-AADE-F83D423359CA}" type="pres">
      <dgm:prSet presAssocID="{93D6BF90-1284-144D-836F-9F4C0223F937}" presName="connTx" presStyleLbl="parChTrans1D2" presStyleIdx="6" presStyleCnt="10"/>
      <dgm:spPr/>
    </dgm:pt>
    <dgm:pt modelId="{8BA3F06F-72A7-F143-AEFA-01C0C87686C6}" type="pres">
      <dgm:prSet presAssocID="{3C421470-91F3-3C46-8732-BFED353B1A9D}" presName="node" presStyleLbl="node1" presStyleIdx="6" presStyleCnt="10" custScaleX="154372" custScaleY="154372" custRadScaleRad="114618" custRadScaleInc="50572">
        <dgm:presLayoutVars>
          <dgm:bulletEnabled val="1"/>
        </dgm:presLayoutVars>
      </dgm:prSet>
      <dgm:spPr/>
    </dgm:pt>
    <dgm:pt modelId="{E18F8FB2-CD87-D840-A6A0-8ACDB1351E5A}" type="pres">
      <dgm:prSet presAssocID="{8694F05D-B134-C84E-AF90-C7AAF80BD530}" presName="Name9" presStyleLbl="parChTrans1D2" presStyleIdx="7" presStyleCnt="10"/>
      <dgm:spPr/>
    </dgm:pt>
    <dgm:pt modelId="{7A0C1FE7-A7CE-6045-BB50-570D52E929EC}" type="pres">
      <dgm:prSet presAssocID="{8694F05D-B134-C84E-AF90-C7AAF80BD530}" presName="connTx" presStyleLbl="parChTrans1D2" presStyleIdx="7" presStyleCnt="10"/>
      <dgm:spPr/>
    </dgm:pt>
    <dgm:pt modelId="{85076C2E-AACB-564C-B131-0F92473C8E1D}" type="pres">
      <dgm:prSet presAssocID="{29606AF0-9A17-5140-B5EB-34B48DD16654}" presName="node" presStyleLbl="node1" presStyleIdx="7" presStyleCnt="10" custScaleX="154372" custScaleY="154372" custRadScaleRad="163682" custRadScaleInc="26929">
        <dgm:presLayoutVars>
          <dgm:bulletEnabled val="1"/>
        </dgm:presLayoutVars>
      </dgm:prSet>
      <dgm:spPr/>
    </dgm:pt>
    <dgm:pt modelId="{93344D0D-5570-1C45-9C28-F8E69AE3567D}" type="pres">
      <dgm:prSet presAssocID="{9C656422-FF41-1E46-8519-3141313669D5}" presName="Name9" presStyleLbl="parChTrans1D2" presStyleIdx="8" presStyleCnt="10"/>
      <dgm:spPr/>
    </dgm:pt>
    <dgm:pt modelId="{5A16154A-D2C8-0147-A1CB-52AA763A3F8A}" type="pres">
      <dgm:prSet presAssocID="{9C656422-FF41-1E46-8519-3141313669D5}" presName="connTx" presStyleLbl="parChTrans1D2" presStyleIdx="8" presStyleCnt="10"/>
      <dgm:spPr/>
    </dgm:pt>
    <dgm:pt modelId="{7ED96C04-ED2B-7C4E-9429-D560096C670F}" type="pres">
      <dgm:prSet presAssocID="{9903ED92-5C87-8C40-9C4D-D46C1C70E9BC}" presName="node" presStyleLbl="node1" presStyleIdx="8" presStyleCnt="10" custScaleX="154372" custScaleY="154372" custRadScaleRad="164024" custRadScaleInc="-16434">
        <dgm:presLayoutVars>
          <dgm:bulletEnabled val="1"/>
        </dgm:presLayoutVars>
      </dgm:prSet>
      <dgm:spPr/>
    </dgm:pt>
    <dgm:pt modelId="{6558CF0F-1C58-0C4A-B678-9AAD8EC16358}" type="pres">
      <dgm:prSet presAssocID="{91A92B15-A287-DA49-BA00-F12415D6012F}" presName="Name9" presStyleLbl="parChTrans1D2" presStyleIdx="9" presStyleCnt="10"/>
      <dgm:spPr/>
    </dgm:pt>
    <dgm:pt modelId="{7B2721F6-4DBD-DB44-9EF4-C3F6B0F933A7}" type="pres">
      <dgm:prSet presAssocID="{91A92B15-A287-DA49-BA00-F12415D6012F}" presName="connTx" presStyleLbl="parChTrans1D2" presStyleIdx="9" presStyleCnt="10"/>
      <dgm:spPr/>
    </dgm:pt>
    <dgm:pt modelId="{15739049-343C-BD45-95C2-AB2424CC1239}" type="pres">
      <dgm:prSet presAssocID="{3C8F1028-275B-DB45-88E8-671329AE9108}" presName="node" presStyleLbl="node1" presStyleIdx="9" presStyleCnt="10" custScaleX="154372" custScaleY="154372" custRadScaleRad="116197" custRadScaleInc="-54851">
        <dgm:presLayoutVars>
          <dgm:bulletEnabled val="1"/>
        </dgm:presLayoutVars>
      </dgm:prSet>
      <dgm:spPr/>
    </dgm:pt>
  </dgm:ptLst>
  <dgm:cxnLst>
    <dgm:cxn modelId="{AB68D500-11E4-4DDC-93A5-4771E13C6749}" type="presOf" srcId="{93D6BF90-1284-144D-836F-9F4C0223F937}" destId="{9711E657-A106-2348-AADE-F83D423359CA}" srcOrd="1" destOrd="0" presId="urn:microsoft.com/office/officeart/2005/8/layout/radial1"/>
    <dgm:cxn modelId="{32D0E700-8D66-4842-8D0F-B9733884B017}" srcId="{8DB9D99B-016D-F644-B76E-E19E04CECC08}" destId="{5B686943-D4FC-8446-A484-01B722E7A5DD}" srcOrd="4" destOrd="0" parTransId="{041F2B8C-E44D-0440-8508-CF2D6844DCBC}" sibTransId="{7AC7A28F-8D2C-CB44-A3AF-F34C4712842E}"/>
    <dgm:cxn modelId="{3D3E5703-0447-47BB-A4E5-90ACF1CBC6CD}" type="presOf" srcId="{041F2B8C-E44D-0440-8508-CF2D6844DCBC}" destId="{A5084A4C-A517-5944-A910-0B453350BDA1}" srcOrd="1" destOrd="0" presId="urn:microsoft.com/office/officeart/2005/8/layout/radial1"/>
    <dgm:cxn modelId="{780B7A0B-FE9C-4F13-B1A8-B2FE34745DE9}" type="presOf" srcId="{91A92B15-A287-DA49-BA00-F12415D6012F}" destId="{7B2721F6-4DBD-DB44-9EF4-C3F6B0F933A7}" srcOrd="1" destOrd="0" presId="urn:microsoft.com/office/officeart/2005/8/layout/radial1"/>
    <dgm:cxn modelId="{88384E1A-0F2E-FA42-B0CA-D50ACF026084}" srcId="{8DB9D99B-016D-F644-B76E-E19E04CECC08}" destId="{4384D1F0-3DAB-DF4E-B6FF-3DB623A92A03}" srcOrd="3" destOrd="0" parTransId="{E9CB553C-F06D-BA46-82CC-74EF6EDCD58E}" sibTransId="{951EB1B7-93D5-8E42-9F76-FF5517B1BBCE}"/>
    <dgm:cxn modelId="{4E74361C-8AED-4846-829A-E1607A4E6075}" type="presOf" srcId="{4AF0AA32-AAEE-D84C-A893-BA0185ADAE3A}" destId="{5BF0B8CF-2914-F94B-95CF-592475D780C3}" srcOrd="1" destOrd="0" presId="urn:microsoft.com/office/officeart/2005/8/layout/radial1"/>
    <dgm:cxn modelId="{F60A0220-DCE6-834E-8BC2-4EF4C1DA715F}" srcId="{8DB9D99B-016D-F644-B76E-E19E04CECC08}" destId="{16C541B8-7801-3D40-A4CE-DEFB6C0F13F9}" srcOrd="0" destOrd="0" parTransId="{5EAFB2E1-F120-0745-9C44-53191D919B3C}" sibTransId="{F9E655C8-1635-3543-9BAE-3F45ADA2DB77}"/>
    <dgm:cxn modelId="{2B421626-EDFE-0D48-A4BE-8E5DBDF68097}" srcId="{8DB9D99B-016D-F644-B76E-E19E04CECC08}" destId="{7BA9D566-A28A-DB4C-B1DE-C10F515B3C07}" srcOrd="1" destOrd="0" parTransId="{922BDA6A-B452-6548-96DB-6D79F84186C1}" sibTransId="{1C9B179C-EBB5-7A44-84E5-058FEC25E9C5}"/>
    <dgm:cxn modelId="{BC6DE734-E1FD-48F8-BFE3-BCC130481C5F}" type="presOf" srcId="{4384D1F0-3DAB-DF4E-B6FF-3DB623A92A03}" destId="{D75434D5-4931-DE47-A79F-4C6F7007B32A}" srcOrd="0" destOrd="0" presId="urn:microsoft.com/office/officeart/2005/8/layout/radial1"/>
    <dgm:cxn modelId="{B45C8638-49BE-48BF-BF9F-2135098E9274}" type="presOf" srcId="{E9CB553C-F06D-BA46-82CC-74EF6EDCD58E}" destId="{0C2CD36C-CAF2-DA42-A2E5-557B729FA600}" srcOrd="1" destOrd="0" presId="urn:microsoft.com/office/officeart/2005/8/layout/radial1"/>
    <dgm:cxn modelId="{FEC1B138-896E-47DC-949B-3672A517F93A}" type="presOf" srcId="{7BA9D566-A28A-DB4C-B1DE-C10F515B3C07}" destId="{D1AC5141-2C11-F34B-BAD4-1F6DC8FB930B}" srcOrd="0" destOrd="0" presId="urn:microsoft.com/office/officeart/2005/8/layout/radial1"/>
    <dgm:cxn modelId="{2B34153C-7241-4889-B984-074CF3B02537}" type="presOf" srcId="{3CEB02C9-9EBB-3D47-93C9-4165CEBD02A6}" destId="{0D22E468-5DB3-BA43-A657-80B9830FDB1D}" srcOrd="1" destOrd="0" presId="urn:microsoft.com/office/officeart/2005/8/layout/radial1"/>
    <dgm:cxn modelId="{E1A20C3D-B747-4AE4-A066-97629812038B}" type="presOf" srcId="{8694F05D-B134-C84E-AF90-C7AAF80BD530}" destId="{E18F8FB2-CD87-D840-A6A0-8ACDB1351E5A}" srcOrd="0" destOrd="0" presId="urn:microsoft.com/office/officeart/2005/8/layout/radial1"/>
    <dgm:cxn modelId="{E9907A40-B47F-4146-8C69-EB57297B87D7}" srcId="{8DB9D99B-016D-F644-B76E-E19E04CECC08}" destId="{9903ED92-5C87-8C40-9C4D-D46C1C70E9BC}" srcOrd="8" destOrd="0" parTransId="{9C656422-FF41-1E46-8519-3141313669D5}" sibTransId="{F69E18AA-FB14-994F-B52B-F7751EDCB9B4}"/>
    <dgm:cxn modelId="{D251E65E-3190-4543-8D64-5DD415EA64D9}" type="presOf" srcId="{8694F05D-B134-C84E-AF90-C7AAF80BD530}" destId="{7A0C1FE7-A7CE-6045-BB50-570D52E929EC}" srcOrd="1" destOrd="0" presId="urn:microsoft.com/office/officeart/2005/8/layout/radial1"/>
    <dgm:cxn modelId="{3B774E69-182D-45EF-88F4-31EFEC4BA57F}" type="presOf" srcId="{93D6BF90-1284-144D-836F-9F4C0223F937}" destId="{BD01FD33-86B3-6D40-87A7-215B9A213342}" srcOrd="0" destOrd="0" presId="urn:microsoft.com/office/officeart/2005/8/layout/radial1"/>
    <dgm:cxn modelId="{A53AF04C-FC8C-0F41-9412-EAA5F3CA67F5}" srcId="{8DB9D99B-016D-F644-B76E-E19E04CECC08}" destId="{AEEE726B-D266-1542-9AB5-4BD5D178780F}" srcOrd="5" destOrd="0" parTransId="{3CEB02C9-9EBB-3D47-93C9-4165CEBD02A6}" sibTransId="{9C55BEC0-BDBD-FE48-B0E6-D9A26D922504}"/>
    <dgm:cxn modelId="{2D825F56-19CF-4C1C-8715-F186C5A07BEB}" type="presOf" srcId="{AEEE726B-D266-1542-9AB5-4BD5D178780F}" destId="{037D7194-F464-A040-96E9-7EF644B27CED}" srcOrd="0" destOrd="0" presId="urn:microsoft.com/office/officeart/2005/8/layout/radial1"/>
    <dgm:cxn modelId="{7F45E879-41A5-42B0-8994-76BE219CAE27}" type="presOf" srcId="{5EAFB2E1-F120-0745-9C44-53191D919B3C}" destId="{CBC0E0BB-A105-EC41-85A2-C75D54FD2D3E}" srcOrd="1" destOrd="0" presId="urn:microsoft.com/office/officeart/2005/8/layout/radial1"/>
    <dgm:cxn modelId="{74E37383-591C-084B-891B-F05214ABCA9D}" srcId="{8DB9D99B-016D-F644-B76E-E19E04CECC08}" destId="{B0848A3C-D151-9E46-BF4D-2DE88AD8FA2F}" srcOrd="2" destOrd="0" parTransId="{4AF0AA32-AAEE-D84C-A893-BA0185ADAE3A}" sibTransId="{4C3E74E6-955A-8246-BD6A-A8FB8EBA9778}"/>
    <dgm:cxn modelId="{51FE4785-3743-46D5-A6FE-2D13A8143023}" type="presOf" srcId="{9C656422-FF41-1E46-8519-3141313669D5}" destId="{5A16154A-D2C8-0147-A1CB-52AA763A3F8A}" srcOrd="1" destOrd="0" presId="urn:microsoft.com/office/officeart/2005/8/layout/radial1"/>
    <dgm:cxn modelId="{35F09289-FB10-4D98-88B6-5F8944ACF821}" type="presOf" srcId="{91A92B15-A287-DA49-BA00-F12415D6012F}" destId="{6558CF0F-1C58-0C4A-B678-9AAD8EC16358}" srcOrd="0" destOrd="0" presId="urn:microsoft.com/office/officeart/2005/8/layout/radial1"/>
    <dgm:cxn modelId="{E88AAE8F-A028-4DFE-9F73-BF1CAFF79BB3}" type="presOf" srcId="{E9CB553C-F06D-BA46-82CC-74EF6EDCD58E}" destId="{D4EA94D4-989D-0E46-9413-FADC9ED10BFF}" srcOrd="0" destOrd="0" presId="urn:microsoft.com/office/officeart/2005/8/layout/radial1"/>
    <dgm:cxn modelId="{D4E39396-6335-4932-B502-D1685876EFDB}" type="presOf" srcId="{3C421470-91F3-3C46-8732-BFED353B1A9D}" destId="{8BA3F06F-72A7-F143-AEFA-01C0C87686C6}" srcOrd="0" destOrd="0" presId="urn:microsoft.com/office/officeart/2005/8/layout/radial1"/>
    <dgm:cxn modelId="{E48EF69C-2A2E-CB49-A010-52398DDCE852}" srcId="{8DB9D99B-016D-F644-B76E-E19E04CECC08}" destId="{29606AF0-9A17-5140-B5EB-34B48DD16654}" srcOrd="7" destOrd="0" parTransId="{8694F05D-B134-C84E-AF90-C7AAF80BD530}" sibTransId="{D3375E1A-70EA-7042-9638-4FA6B9570B1A}"/>
    <dgm:cxn modelId="{E3E32EA1-7257-4395-8B09-D1BCBB7FF1A2}" type="presOf" srcId="{041F2B8C-E44D-0440-8508-CF2D6844DCBC}" destId="{264FF3CD-BC81-614B-BB60-95C1AA150353}" srcOrd="0" destOrd="0" presId="urn:microsoft.com/office/officeart/2005/8/layout/radial1"/>
    <dgm:cxn modelId="{D04DECA9-8679-7C48-AF48-0EC8B2403AD1}" srcId="{7B84A70E-D601-2E44-AF86-B0B65062620E}" destId="{8DB9D99B-016D-F644-B76E-E19E04CECC08}" srcOrd="0" destOrd="0" parTransId="{91ADE665-92A7-2249-A14C-4DB69375CB66}" sibTransId="{23F4585F-674C-C942-997F-917ABA97EAA7}"/>
    <dgm:cxn modelId="{993F49AA-EF07-4C46-9D56-1280923932B1}" type="presOf" srcId="{922BDA6A-B452-6548-96DB-6D79F84186C1}" destId="{F63DA930-C2E3-DC44-AC6E-0B0D688FE279}" srcOrd="1" destOrd="0" presId="urn:microsoft.com/office/officeart/2005/8/layout/radial1"/>
    <dgm:cxn modelId="{4AE378AE-F31B-F34E-AA4E-761A2BA5ED6A}" srcId="{8DB9D99B-016D-F644-B76E-E19E04CECC08}" destId="{3C8F1028-275B-DB45-88E8-671329AE9108}" srcOrd="9" destOrd="0" parTransId="{91A92B15-A287-DA49-BA00-F12415D6012F}" sibTransId="{DC73CA4C-1471-8544-B66E-2C7C4BEE345F}"/>
    <dgm:cxn modelId="{1327B3AF-99A6-4972-AB75-5FFC55DFD6CC}" type="presOf" srcId="{16C541B8-7801-3D40-A4CE-DEFB6C0F13F9}" destId="{4B38DE98-AC50-1645-83D8-4A5EF156104C}" srcOrd="0" destOrd="0" presId="urn:microsoft.com/office/officeart/2005/8/layout/radial1"/>
    <dgm:cxn modelId="{61A042B3-61EB-7844-8687-9F84571E85FA}" srcId="{8DB9D99B-016D-F644-B76E-E19E04CECC08}" destId="{3C421470-91F3-3C46-8732-BFED353B1A9D}" srcOrd="6" destOrd="0" parTransId="{93D6BF90-1284-144D-836F-9F4C0223F937}" sibTransId="{ABF8DDF8-38EB-364E-9050-E8AA3B3F7645}"/>
    <dgm:cxn modelId="{637E50BF-1CE4-4AEE-BEAE-17501AB494F2}" type="presOf" srcId="{5EAFB2E1-F120-0745-9C44-53191D919B3C}" destId="{A8B4E336-5A8F-7C40-90F1-2266DE44C5E4}" srcOrd="0" destOrd="0" presId="urn:microsoft.com/office/officeart/2005/8/layout/radial1"/>
    <dgm:cxn modelId="{0E5131C6-C808-4732-B294-83BFCBDD87AE}" type="presOf" srcId="{9903ED92-5C87-8C40-9C4D-D46C1C70E9BC}" destId="{7ED96C04-ED2B-7C4E-9429-D560096C670F}" srcOrd="0" destOrd="0" presId="urn:microsoft.com/office/officeart/2005/8/layout/radial1"/>
    <dgm:cxn modelId="{9E8885C6-5824-4897-A965-4359A0371121}" type="presOf" srcId="{9C656422-FF41-1E46-8519-3141313669D5}" destId="{93344D0D-5570-1C45-9C28-F8E69AE3567D}" srcOrd="0" destOrd="0" presId="urn:microsoft.com/office/officeart/2005/8/layout/radial1"/>
    <dgm:cxn modelId="{CD19E9C7-439F-43CB-879D-8CBE5EC0317C}" type="presOf" srcId="{8DB9D99B-016D-F644-B76E-E19E04CECC08}" destId="{79623CBE-BF2E-384E-84E7-8B02D1F47ECF}" srcOrd="0" destOrd="0" presId="urn:microsoft.com/office/officeart/2005/8/layout/radial1"/>
    <dgm:cxn modelId="{C56793C8-6D46-4A1F-A730-58F42F933697}" type="presOf" srcId="{B0848A3C-D151-9E46-BF4D-2DE88AD8FA2F}" destId="{80C43FF4-A8EB-6148-93C3-80543C86A51E}" srcOrd="0" destOrd="0" presId="urn:microsoft.com/office/officeart/2005/8/layout/radial1"/>
    <dgm:cxn modelId="{1FFD63C9-C321-4C7B-9BD4-46F6492AD2DF}" type="presOf" srcId="{5B686943-D4FC-8446-A484-01B722E7A5DD}" destId="{76D78A48-9A7A-6642-AD96-D6FA4D9CC1A3}" srcOrd="0" destOrd="0" presId="urn:microsoft.com/office/officeart/2005/8/layout/radial1"/>
    <dgm:cxn modelId="{5DBC11D4-5928-4075-BA22-A18B703EFEF2}" type="presOf" srcId="{7B84A70E-D601-2E44-AF86-B0B65062620E}" destId="{A9464C8D-747D-1D44-83D5-4458D06D0957}" srcOrd="0" destOrd="0" presId="urn:microsoft.com/office/officeart/2005/8/layout/radial1"/>
    <dgm:cxn modelId="{5408F8D4-5EAC-405C-8DE0-4740BE62B2F3}" type="presOf" srcId="{922BDA6A-B452-6548-96DB-6D79F84186C1}" destId="{F014F743-1D58-1448-A065-443FFEAE2956}" srcOrd="0" destOrd="0" presId="urn:microsoft.com/office/officeart/2005/8/layout/radial1"/>
    <dgm:cxn modelId="{B35ACFE3-1A55-4330-8FB5-6696CC2105BE}" type="presOf" srcId="{4AF0AA32-AAEE-D84C-A893-BA0185ADAE3A}" destId="{6E7ECC6F-A675-2E43-907E-7D6A629DE340}" srcOrd="0" destOrd="0" presId="urn:microsoft.com/office/officeart/2005/8/layout/radial1"/>
    <dgm:cxn modelId="{5FE372F1-9C75-423F-B262-D2C6CAE6ED74}" type="presOf" srcId="{3C8F1028-275B-DB45-88E8-671329AE9108}" destId="{15739049-343C-BD45-95C2-AB2424CC1239}" srcOrd="0" destOrd="0" presId="urn:microsoft.com/office/officeart/2005/8/layout/radial1"/>
    <dgm:cxn modelId="{09A26CF5-E7D8-4BEB-B332-C479A261C0A3}" type="presOf" srcId="{29606AF0-9A17-5140-B5EB-34B48DD16654}" destId="{85076C2E-AACB-564C-B131-0F92473C8E1D}" srcOrd="0" destOrd="0" presId="urn:microsoft.com/office/officeart/2005/8/layout/radial1"/>
    <dgm:cxn modelId="{A760DCFF-BBA8-4268-BD53-28542525F4DC}" type="presOf" srcId="{3CEB02C9-9EBB-3D47-93C9-4165CEBD02A6}" destId="{4664663A-5F83-6247-AC39-6815502A6AE6}" srcOrd="0" destOrd="0" presId="urn:microsoft.com/office/officeart/2005/8/layout/radial1"/>
    <dgm:cxn modelId="{14D16F36-D2F3-4FAF-B2E3-1A36BC7F75AE}" type="presParOf" srcId="{A9464C8D-747D-1D44-83D5-4458D06D0957}" destId="{79623CBE-BF2E-384E-84E7-8B02D1F47ECF}" srcOrd="0" destOrd="0" presId="urn:microsoft.com/office/officeart/2005/8/layout/radial1"/>
    <dgm:cxn modelId="{447931FC-5194-45D1-9007-CA2F8C04836F}" type="presParOf" srcId="{A9464C8D-747D-1D44-83D5-4458D06D0957}" destId="{A8B4E336-5A8F-7C40-90F1-2266DE44C5E4}" srcOrd="1" destOrd="0" presId="urn:microsoft.com/office/officeart/2005/8/layout/radial1"/>
    <dgm:cxn modelId="{BF8C3900-25D6-431A-AAA1-9DC7843732DC}" type="presParOf" srcId="{A8B4E336-5A8F-7C40-90F1-2266DE44C5E4}" destId="{CBC0E0BB-A105-EC41-85A2-C75D54FD2D3E}" srcOrd="0" destOrd="0" presId="urn:microsoft.com/office/officeart/2005/8/layout/radial1"/>
    <dgm:cxn modelId="{31C8ABAA-68E0-4D34-ADD4-BCE51E5AE8A7}" type="presParOf" srcId="{A9464C8D-747D-1D44-83D5-4458D06D0957}" destId="{4B38DE98-AC50-1645-83D8-4A5EF156104C}" srcOrd="2" destOrd="0" presId="urn:microsoft.com/office/officeart/2005/8/layout/radial1"/>
    <dgm:cxn modelId="{0C89A4EF-9058-4AC4-A243-3B2A0A96292E}" type="presParOf" srcId="{A9464C8D-747D-1D44-83D5-4458D06D0957}" destId="{F014F743-1D58-1448-A065-443FFEAE2956}" srcOrd="3" destOrd="0" presId="urn:microsoft.com/office/officeart/2005/8/layout/radial1"/>
    <dgm:cxn modelId="{0D246C01-1759-4676-BA00-7EF7FD66996F}" type="presParOf" srcId="{F014F743-1D58-1448-A065-443FFEAE2956}" destId="{F63DA930-C2E3-DC44-AC6E-0B0D688FE279}" srcOrd="0" destOrd="0" presId="urn:microsoft.com/office/officeart/2005/8/layout/radial1"/>
    <dgm:cxn modelId="{91DA8944-427F-41E3-B399-32F4848A6432}" type="presParOf" srcId="{A9464C8D-747D-1D44-83D5-4458D06D0957}" destId="{D1AC5141-2C11-F34B-BAD4-1F6DC8FB930B}" srcOrd="4" destOrd="0" presId="urn:microsoft.com/office/officeart/2005/8/layout/radial1"/>
    <dgm:cxn modelId="{7F53A949-8390-43E5-B4DA-3903801639C9}" type="presParOf" srcId="{A9464C8D-747D-1D44-83D5-4458D06D0957}" destId="{6E7ECC6F-A675-2E43-907E-7D6A629DE340}" srcOrd="5" destOrd="0" presId="urn:microsoft.com/office/officeart/2005/8/layout/radial1"/>
    <dgm:cxn modelId="{5FCE4ECD-321D-4344-A6C4-D4BE9BD917B9}" type="presParOf" srcId="{6E7ECC6F-A675-2E43-907E-7D6A629DE340}" destId="{5BF0B8CF-2914-F94B-95CF-592475D780C3}" srcOrd="0" destOrd="0" presId="urn:microsoft.com/office/officeart/2005/8/layout/radial1"/>
    <dgm:cxn modelId="{0540125A-717E-4C24-9CCD-9EA11B0592DF}" type="presParOf" srcId="{A9464C8D-747D-1D44-83D5-4458D06D0957}" destId="{80C43FF4-A8EB-6148-93C3-80543C86A51E}" srcOrd="6" destOrd="0" presId="urn:microsoft.com/office/officeart/2005/8/layout/radial1"/>
    <dgm:cxn modelId="{72AA885F-5C67-4D96-82F2-FA42F2D20FF9}" type="presParOf" srcId="{A9464C8D-747D-1D44-83D5-4458D06D0957}" destId="{D4EA94D4-989D-0E46-9413-FADC9ED10BFF}" srcOrd="7" destOrd="0" presId="urn:microsoft.com/office/officeart/2005/8/layout/radial1"/>
    <dgm:cxn modelId="{BE761DD0-A67A-4CB0-A089-35E1454B1D01}" type="presParOf" srcId="{D4EA94D4-989D-0E46-9413-FADC9ED10BFF}" destId="{0C2CD36C-CAF2-DA42-A2E5-557B729FA600}" srcOrd="0" destOrd="0" presId="urn:microsoft.com/office/officeart/2005/8/layout/radial1"/>
    <dgm:cxn modelId="{352D8ADD-706E-4CA4-AA51-31EFC3A6E71B}" type="presParOf" srcId="{A9464C8D-747D-1D44-83D5-4458D06D0957}" destId="{D75434D5-4931-DE47-A79F-4C6F7007B32A}" srcOrd="8" destOrd="0" presId="urn:microsoft.com/office/officeart/2005/8/layout/radial1"/>
    <dgm:cxn modelId="{9E551F52-D8A1-4FFF-9A67-179B4B45D398}" type="presParOf" srcId="{A9464C8D-747D-1D44-83D5-4458D06D0957}" destId="{264FF3CD-BC81-614B-BB60-95C1AA150353}" srcOrd="9" destOrd="0" presId="urn:microsoft.com/office/officeart/2005/8/layout/radial1"/>
    <dgm:cxn modelId="{2C506536-3EC0-462C-9071-7E7BF7BD623D}" type="presParOf" srcId="{264FF3CD-BC81-614B-BB60-95C1AA150353}" destId="{A5084A4C-A517-5944-A910-0B453350BDA1}" srcOrd="0" destOrd="0" presId="urn:microsoft.com/office/officeart/2005/8/layout/radial1"/>
    <dgm:cxn modelId="{D796299A-CFF9-4601-8427-F3AA7B84ECF5}" type="presParOf" srcId="{A9464C8D-747D-1D44-83D5-4458D06D0957}" destId="{76D78A48-9A7A-6642-AD96-D6FA4D9CC1A3}" srcOrd="10" destOrd="0" presId="urn:microsoft.com/office/officeart/2005/8/layout/radial1"/>
    <dgm:cxn modelId="{7AAF5BF9-555E-491E-8048-DF85D9F1C671}" type="presParOf" srcId="{A9464C8D-747D-1D44-83D5-4458D06D0957}" destId="{4664663A-5F83-6247-AC39-6815502A6AE6}" srcOrd="11" destOrd="0" presId="urn:microsoft.com/office/officeart/2005/8/layout/radial1"/>
    <dgm:cxn modelId="{B059FE87-0DC9-48B4-94D6-B81E19890E39}" type="presParOf" srcId="{4664663A-5F83-6247-AC39-6815502A6AE6}" destId="{0D22E468-5DB3-BA43-A657-80B9830FDB1D}" srcOrd="0" destOrd="0" presId="urn:microsoft.com/office/officeart/2005/8/layout/radial1"/>
    <dgm:cxn modelId="{E4A9657D-19A2-4752-A25A-57CD95065353}" type="presParOf" srcId="{A9464C8D-747D-1D44-83D5-4458D06D0957}" destId="{037D7194-F464-A040-96E9-7EF644B27CED}" srcOrd="12" destOrd="0" presId="urn:microsoft.com/office/officeart/2005/8/layout/radial1"/>
    <dgm:cxn modelId="{2523E068-AB31-49AF-8361-B05725CC9312}" type="presParOf" srcId="{A9464C8D-747D-1D44-83D5-4458D06D0957}" destId="{BD01FD33-86B3-6D40-87A7-215B9A213342}" srcOrd="13" destOrd="0" presId="urn:microsoft.com/office/officeart/2005/8/layout/radial1"/>
    <dgm:cxn modelId="{36E5A8F4-A5BC-4E53-90F8-A38099686A85}" type="presParOf" srcId="{BD01FD33-86B3-6D40-87A7-215B9A213342}" destId="{9711E657-A106-2348-AADE-F83D423359CA}" srcOrd="0" destOrd="0" presId="urn:microsoft.com/office/officeart/2005/8/layout/radial1"/>
    <dgm:cxn modelId="{5E981465-A220-4941-8704-AA00424BCAD9}" type="presParOf" srcId="{A9464C8D-747D-1D44-83D5-4458D06D0957}" destId="{8BA3F06F-72A7-F143-AEFA-01C0C87686C6}" srcOrd="14" destOrd="0" presId="urn:microsoft.com/office/officeart/2005/8/layout/radial1"/>
    <dgm:cxn modelId="{49F8D049-238D-49D3-8764-458A5A3B56A4}" type="presParOf" srcId="{A9464C8D-747D-1D44-83D5-4458D06D0957}" destId="{E18F8FB2-CD87-D840-A6A0-8ACDB1351E5A}" srcOrd="15" destOrd="0" presId="urn:microsoft.com/office/officeart/2005/8/layout/radial1"/>
    <dgm:cxn modelId="{2FF6E801-8B01-4CE6-8F58-E04CC7790EF5}" type="presParOf" srcId="{E18F8FB2-CD87-D840-A6A0-8ACDB1351E5A}" destId="{7A0C1FE7-A7CE-6045-BB50-570D52E929EC}" srcOrd="0" destOrd="0" presId="urn:microsoft.com/office/officeart/2005/8/layout/radial1"/>
    <dgm:cxn modelId="{0EC9454A-A1FF-4239-A32E-D3074287B975}" type="presParOf" srcId="{A9464C8D-747D-1D44-83D5-4458D06D0957}" destId="{85076C2E-AACB-564C-B131-0F92473C8E1D}" srcOrd="16" destOrd="0" presId="urn:microsoft.com/office/officeart/2005/8/layout/radial1"/>
    <dgm:cxn modelId="{C66321C2-C7A8-439B-B1B6-51B1B7CF1B92}" type="presParOf" srcId="{A9464C8D-747D-1D44-83D5-4458D06D0957}" destId="{93344D0D-5570-1C45-9C28-F8E69AE3567D}" srcOrd="17" destOrd="0" presId="urn:microsoft.com/office/officeart/2005/8/layout/radial1"/>
    <dgm:cxn modelId="{DCF7FB0F-CC1E-4C2A-93DF-64EC5AA950A6}" type="presParOf" srcId="{93344D0D-5570-1C45-9C28-F8E69AE3567D}" destId="{5A16154A-D2C8-0147-A1CB-52AA763A3F8A}" srcOrd="0" destOrd="0" presId="urn:microsoft.com/office/officeart/2005/8/layout/radial1"/>
    <dgm:cxn modelId="{C50D609D-2E41-4CB2-9D41-6881F6AF8616}" type="presParOf" srcId="{A9464C8D-747D-1D44-83D5-4458D06D0957}" destId="{7ED96C04-ED2B-7C4E-9429-D560096C670F}" srcOrd="18" destOrd="0" presId="urn:microsoft.com/office/officeart/2005/8/layout/radial1"/>
    <dgm:cxn modelId="{B61033B7-AE29-4F10-99E9-4D60D3F681AE}" type="presParOf" srcId="{A9464C8D-747D-1D44-83D5-4458D06D0957}" destId="{6558CF0F-1C58-0C4A-B678-9AAD8EC16358}" srcOrd="19" destOrd="0" presId="urn:microsoft.com/office/officeart/2005/8/layout/radial1"/>
    <dgm:cxn modelId="{67B1151E-B88D-46F0-9549-963F18193E67}" type="presParOf" srcId="{6558CF0F-1C58-0C4A-B678-9AAD8EC16358}" destId="{7B2721F6-4DBD-DB44-9EF4-C3F6B0F933A7}" srcOrd="0" destOrd="0" presId="urn:microsoft.com/office/officeart/2005/8/layout/radial1"/>
    <dgm:cxn modelId="{8A743374-0633-4FDA-B858-828148AC54C0}" type="presParOf" srcId="{A9464C8D-747D-1D44-83D5-4458D06D0957}" destId="{15739049-343C-BD45-95C2-AB2424CC1239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B003BA-9C77-45C2-AB27-DE8701867F5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3AA213-8C3B-4D69-ACCF-9023C46E39DE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1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Military / lifespan trauma</a:t>
          </a:r>
        </a:p>
      </dgm:t>
    </dgm:pt>
    <dgm:pt modelId="{6A60ABE4-FE46-4E24-9380-998A2B5B2859}" type="parTrans" cxnId="{13CBF6A5-E737-46DA-9344-A3CDCD4F4269}">
      <dgm:prSet/>
      <dgm:spPr/>
      <dgm:t>
        <a:bodyPr/>
        <a:lstStyle/>
        <a:p>
          <a:endParaRPr lang="en-GB"/>
        </a:p>
      </dgm:t>
    </dgm:pt>
    <dgm:pt modelId="{2E5D876B-03A8-43A4-A6C5-971F31C334FA}" type="sibTrans" cxnId="{13CBF6A5-E737-46DA-9344-A3CDCD4F4269}">
      <dgm:prSet/>
      <dgm:spPr/>
      <dgm:t>
        <a:bodyPr/>
        <a:lstStyle/>
        <a:p>
          <a:endParaRPr lang="en-GB"/>
        </a:p>
      </dgm:t>
    </dgm:pt>
    <dgm:pt modelId="{D0B57769-F7D5-422A-A67F-0148F60B0425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Social Isolation </a:t>
          </a:r>
        </a:p>
      </dgm:t>
    </dgm:pt>
    <dgm:pt modelId="{8D303402-13B4-40ED-A428-F56EE00A93AE}" type="parTrans" cxnId="{E1EBE4DE-923F-40EC-ABAF-791134ABBC12}">
      <dgm:prSet/>
      <dgm:spPr/>
      <dgm:t>
        <a:bodyPr/>
        <a:lstStyle/>
        <a:p>
          <a:endParaRPr lang="en-GB"/>
        </a:p>
      </dgm:t>
    </dgm:pt>
    <dgm:pt modelId="{F0C317BA-67EC-4BA8-A811-7C15CCC718F7}" type="sibTrans" cxnId="{E1EBE4DE-923F-40EC-ABAF-791134ABBC12}">
      <dgm:prSet/>
      <dgm:spPr/>
      <dgm:t>
        <a:bodyPr/>
        <a:lstStyle/>
        <a:p>
          <a:endParaRPr lang="en-GB"/>
        </a:p>
      </dgm:t>
    </dgm:pt>
    <dgm:pt modelId="{BC2876D6-37DA-4ACF-94FE-ABBEE324D427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Financial /</a:t>
          </a:r>
        </a:p>
        <a:p>
          <a:r>
            <a:rPr lang="en-GB" b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Material </a:t>
          </a:r>
        </a:p>
        <a:p>
          <a:r>
            <a:rPr lang="en-GB" b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Poverty</a:t>
          </a:r>
        </a:p>
      </dgm:t>
    </dgm:pt>
    <dgm:pt modelId="{316583E9-7924-4101-B2F2-B9BCD704FBBD}" type="parTrans" cxnId="{41DA582B-FEDA-4A10-9F9F-A1FB074F91FF}">
      <dgm:prSet/>
      <dgm:spPr/>
      <dgm:t>
        <a:bodyPr/>
        <a:lstStyle/>
        <a:p>
          <a:endParaRPr lang="en-GB"/>
        </a:p>
      </dgm:t>
    </dgm:pt>
    <dgm:pt modelId="{0573BD4F-3EFF-4EA1-857D-F2044491AD5C}" type="sibTrans" cxnId="{41DA582B-FEDA-4A10-9F9F-A1FB074F91FF}">
      <dgm:prSet/>
      <dgm:spPr/>
      <dgm:t>
        <a:bodyPr/>
        <a:lstStyle/>
        <a:p>
          <a:endParaRPr lang="en-GB"/>
        </a:p>
      </dgm:t>
    </dgm:pt>
    <dgm:pt modelId="{80F804F6-B1D0-41FA-B5C8-8ECC46D55C79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Housing/ Physical Environment </a:t>
          </a:r>
        </a:p>
      </dgm:t>
    </dgm:pt>
    <dgm:pt modelId="{45ECD276-29AB-4A6D-83EC-E98260A8FC13}" type="parTrans" cxnId="{761C225C-AEC6-462D-850E-1101B1AD8DA4}">
      <dgm:prSet/>
      <dgm:spPr/>
      <dgm:t>
        <a:bodyPr/>
        <a:lstStyle/>
        <a:p>
          <a:endParaRPr lang="en-GB"/>
        </a:p>
      </dgm:t>
    </dgm:pt>
    <dgm:pt modelId="{5D5E6A5D-B75E-4065-BF5A-8336CBB1C77E}" type="sibTrans" cxnId="{761C225C-AEC6-462D-850E-1101B1AD8DA4}">
      <dgm:prSet/>
      <dgm:spPr/>
      <dgm:t>
        <a:bodyPr/>
        <a:lstStyle/>
        <a:p>
          <a:endParaRPr lang="en-GB"/>
        </a:p>
      </dgm:t>
    </dgm:pt>
    <dgm:pt modelId="{1DE43CC8-736F-4BF2-B93F-FFE5BE051943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Mental Health </a:t>
          </a:r>
        </a:p>
      </dgm:t>
    </dgm:pt>
    <dgm:pt modelId="{179DCA78-6146-4160-A640-4D1C2031EE20}" type="parTrans" cxnId="{FB6AAC85-DC0B-4FCA-BEB9-46AA8D531EE1}">
      <dgm:prSet/>
      <dgm:spPr/>
      <dgm:t>
        <a:bodyPr/>
        <a:lstStyle/>
        <a:p>
          <a:endParaRPr lang="en-GB"/>
        </a:p>
      </dgm:t>
    </dgm:pt>
    <dgm:pt modelId="{4507AF74-F5A4-48D5-87E6-BE9C695E1AE8}" type="sibTrans" cxnId="{FB6AAC85-DC0B-4FCA-BEB9-46AA8D531EE1}">
      <dgm:prSet/>
      <dgm:spPr/>
      <dgm:t>
        <a:bodyPr/>
        <a:lstStyle/>
        <a:p>
          <a:endParaRPr lang="en-GB"/>
        </a:p>
      </dgm:t>
    </dgm:pt>
    <dgm:pt modelId="{713EC0CE-397F-4B1D-9CC9-A1AD143D0900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Physical Health </a:t>
          </a:r>
        </a:p>
      </dgm:t>
    </dgm:pt>
    <dgm:pt modelId="{A632B7B3-9178-4842-901C-5FD27BA0626B}" type="parTrans" cxnId="{3AF53667-D8D2-4873-A3EB-6D580A9C5AF7}">
      <dgm:prSet/>
      <dgm:spPr/>
      <dgm:t>
        <a:bodyPr/>
        <a:lstStyle/>
        <a:p>
          <a:endParaRPr lang="en-GB"/>
        </a:p>
      </dgm:t>
    </dgm:pt>
    <dgm:pt modelId="{00FABF7B-4905-488F-B729-B2BAFB7A4DC3}" type="sibTrans" cxnId="{3AF53667-D8D2-4873-A3EB-6D580A9C5AF7}">
      <dgm:prSet/>
      <dgm:spPr/>
      <dgm:t>
        <a:bodyPr/>
        <a:lstStyle/>
        <a:p>
          <a:endParaRPr lang="en-GB"/>
        </a:p>
      </dgm:t>
    </dgm:pt>
    <dgm:pt modelId="{AF994E03-0D39-4583-AA18-DF0BD0E43187}">
      <dgm:prSet phldrT="[Text]"/>
      <dgm:spPr>
        <a:solidFill>
          <a:srgbClr val="F6F6F6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en-GB" b="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Lack of Employment</a:t>
          </a:r>
        </a:p>
      </dgm:t>
    </dgm:pt>
    <dgm:pt modelId="{02B1A80F-23D2-45F6-9582-FCDD3D706EFC}" type="parTrans" cxnId="{60F2B584-BEF2-4F34-8E09-124DF23E7F06}">
      <dgm:prSet/>
      <dgm:spPr/>
      <dgm:t>
        <a:bodyPr/>
        <a:lstStyle/>
        <a:p>
          <a:endParaRPr lang="en-GB"/>
        </a:p>
      </dgm:t>
    </dgm:pt>
    <dgm:pt modelId="{E7D6B0D5-F114-4159-8F53-1CB14B6FB5D8}" type="sibTrans" cxnId="{60F2B584-BEF2-4F34-8E09-124DF23E7F06}">
      <dgm:prSet/>
      <dgm:spPr/>
      <dgm:t>
        <a:bodyPr/>
        <a:lstStyle/>
        <a:p>
          <a:endParaRPr lang="en-GB"/>
        </a:p>
      </dgm:t>
    </dgm:pt>
    <dgm:pt modelId="{E860525E-B01C-4748-8EF0-05B24E64A66D}" type="pres">
      <dgm:prSet presAssocID="{27B003BA-9C77-45C2-AB27-DE8701867F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B358D12-FEBC-4A36-9918-14BB1360E502}" type="pres">
      <dgm:prSet presAssocID="{713AA213-8C3B-4D69-ACCF-9023C46E39DE}" presName="Parent" presStyleLbl="node0" presStyleIdx="0" presStyleCnt="1">
        <dgm:presLayoutVars>
          <dgm:chMax val="6"/>
          <dgm:chPref val="6"/>
        </dgm:presLayoutVars>
      </dgm:prSet>
      <dgm:spPr/>
    </dgm:pt>
    <dgm:pt modelId="{F3226C78-EF17-4BA6-B32A-67A8AC01CC9E}" type="pres">
      <dgm:prSet presAssocID="{D0B57769-F7D5-422A-A67F-0148F60B0425}" presName="Accent1" presStyleCnt="0"/>
      <dgm:spPr/>
    </dgm:pt>
    <dgm:pt modelId="{52CF442F-FDB5-4EE1-B344-F003A1856D25}" type="pres">
      <dgm:prSet presAssocID="{D0B57769-F7D5-422A-A67F-0148F60B0425}" presName="Accent" presStyleLbl="bgShp" presStyleIdx="0" presStyleCnt="6"/>
      <dgm:spPr/>
    </dgm:pt>
    <dgm:pt modelId="{79BB1D9C-BA70-44FA-B6AD-89B5BA4BD71F}" type="pres">
      <dgm:prSet presAssocID="{D0B57769-F7D5-422A-A67F-0148F60B042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A45EDD9-2AC1-42FD-9429-0E8AD14009FF}" type="pres">
      <dgm:prSet presAssocID="{BC2876D6-37DA-4ACF-94FE-ABBEE324D427}" presName="Accent2" presStyleCnt="0"/>
      <dgm:spPr/>
    </dgm:pt>
    <dgm:pt modelId="{944CF0AE-63E1-4331-A8C4-8E5C97080C86}" type="pres">
      <dgm:prSet presAssocID="{BC2876D6-37DA-4ACF-94FE-ABBEE324D427}" presName="Accent" presStyleLbl="bgShp" presStyleIdx="1" presStyleCnt="6"/>
      <dgm:spPr>
        <a:solidFill>
          <a:srgbClr val="CBDAEA"/>
        </a:solidFill>
      </dgm:spPr>
    </dgm:pt>
    <dgm:pt modelId="{303D7E54-48B8-44BB-B20C-D926722B244F}" type="pres">
      <dgm:prSet presAssocID="{BC2876D6-37DA-4ACF-94FE-ABBEE324D42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706A957-C261-4E0A-9C3E-E0F9AF0E482E}" type="pres">
      <dgm:prSet presAssocID="{80F804F6-B1D0-41FA-B5C8-8ECC46D55C79}" presName="Accent3" presStyleCnt="0"/>
      <dgm:spPr/>
    </dgm:pt>
    <dgm:pt modelId="{ACF60478-0293-416D-84A1-F884DC427CF1}" type="pres">
      <dgm:prSet presAssocID="{80F804F6-B1D0-41FA-B5C8-8ECC46D55C79}" presName="Accent" presStyleLbl="bgShp" presStyleIdx="2" presStyleCnt="6"/>
      <dgm:spPr/>
    </dgm:pt>
    <dgm:pt modelId="{7A487088-A2A6-4407-8B33-05A2D71B20ED}" type="pres">
      <dgm:prSet presAssocID="{80F804F6-B1D0-41FA-B5C8-8ECC46D55C79}" presName="Child3" presStyleLbl="node1" presStyleIdx="2" presStyleCnt="6" custLinFactNeighborX="3306">
        <dgm:presLayoutVars>
          <dgm:chMax val="0"/>
          <dgm:chPref val="0"/>
          <dgm:bulletEnabled val="1"/>
        </dgm:presLayoutVars>
      </dgm:prSet>
      <dgm:spPr/>
    </dgm:pt>
    <dgm:pt modelId="{3183E480-04D1-4EC1-8CFC-217145D4FAAE}" type="pres">
      <dgm:prSet presAssocID="{1DE43CC8-736F-4BF2-B93F-FFE5BE051943}" presName="Accent4" presStyleCnt="0"/>
      <dgm:spPr/>
    </dgm:pt>
    <dgm:pt modelId="{F5285692-58DD-452F-A770-A2B8F215317C}" type="pres">
      <dgm:prSet presAssocID="{1DE43CC8-736F-4BF2-B93F-FFE5BE051943}" presName="Accent" presStyleLbl="bgShp" presStyleIdx="3" presStyleCnt="6"/>
      <dgm:spPr/>
    </dgm:pt>
    <dgm:pt modelId="{7D7FBC04-AF0B-451A-B7C1-13E878E5AAA0}" type="pres">
      <dgm:prSet presAssocID="{1DE43CC8-736F-4BF2-B93F-FFE5BE05194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7483BC4-E8BE-48D5-9997-8B12A06A377B}" type="pres">
      <dgm:prSet presAssocID="{713EC0CE-397F-4B1D-9CC9-A1AD143D0900}" presName="Accent5" presStyleCnt="0"/>
      <dgm:spPr/>
    </dgm:pt>
    <dgm:pt modelId="{558C5E4A-26EC-4A06-AB1C-006AF7A58EF1}" type="pres">
      <dgm:prSet presAssocID="{713EC0CE-397F-4B1D-9CC9-A1AD143D0900}" presName="Accent" presStyleLbl="bgShp" presStyleIdx="4" presStyleCnt="6"/>
      <dgm:spPr/>
    </dgm:pt>
    <dgm:pt modelId="{21F583BC-78AF-4367-A46E-C31929D3BC2C}" type="pres">
      <dgm:prSet presAssocID="{713EC0CE-397F-4B1D-9CC9-A1AD143D090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98D2F36-F78B-4202-A2D0-948EF3270E59}" type="pres">
      <dgm:prSet presAssocID="{AF994E03-0D39-4583-AA18-DF0BD0E43187}" presName="Accent6" presStyleCnt="0"/>
      <dgm:spPr/>
    </dgm:pt>
    <dgm:pt modelId="{8D26FB64-1881-4F5F-9031-0480AE63185A}" type="pres">
      <dgm:prSet presAssocID="{AF994E03-0D39-4583-AA18-DF0BD0E43187}" presName="Accent" presStyleLbl="bgShp" presStyleIdx="5" presStyleCnt="6"/>
      <dgm:spPr/>
    </dgm:pt>
    <dgm:pt modelId="{78767546-952B-4CD8-A570-ED1A8D25D782}" type="pres">
      <dgm:prSet presAssocID="{AF994E03-0D39-4583-AA18-DF0BD0E4318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883E501-0A9F-491F-9710-4ADE737E14E6}" type="presOf" srcId="{713AA213-8C3B-4D69-ACCF-9023C46E39DE}" destId="{2B358D12-FEBC-4A36-9918-14BB1360E502}" srcOrd="0" destOrd="0" presId="urn:microsoft.com/office/officeart/2011/layout/HexagonRadial"/>
    <dgm:cxn modelId="{558A3A02-2C1E-4BB8-927F-20D3298157BB}" type="presOf" srcId="{80F804F6-B1D0-41FA-B5C8-8ECC46D55C79}" destId="{7A487088-A2A6-4407-8B33-05A2D71B20ED}" srcOrd="0" destOrd="0" presId="urn:microsoft.com/office/officeart/2011/layout/HexagonRadial"/>
    <dgm:cxn modelId="{1ECFD815-519F-40FE-98A4-24A6CD3BF5A6}" type="presOf" srcId="{AF994E03-0D39-4583-AA18-DF0BD0E43187}" destId="{78767546-952B-4CD8-A570-ED1A8D25D782}" srcOrd="0" destOrd="0" presId="urn:microsoft.com/office/officeart/2011/layout/HexagonRadial"/>
    <dgm:cxn modelId="{41DA582B-FEDA-4A10-9F9F-A1FB074F91FF}" srcId="{713AA213-8C3B-4D69-ACCF-9023C46E39DE}" destId="{BC2876D6-37DA-4ACF-94FE-ABBEE324D427}" srcOrd="1" destOrd="0" parTransId="{316583E9-7924-4101-B2F2-B9BCD704FBBD}" sibTransId="{0573BD4F-3EFF-4EA1-857D-F2044491AD5C}"/>
    <dgm:cxn modelId="{761C225C-AEC6-462D-850E-1101B1AD8DA4}" srcId="{713AA213-8C3B-4D69-ACCF-9023C46E39DE}" destId="{80F804F6-B1D0-41FA-B5C8-8ECC46D55C79}" srcOrd="2" destOrd="0" parTransId="{45ECD276-29AB-4A6D-83EC-E98260A8FC13}" sibTransId="{5D5E6A5D-B75E-4065-BF5A-8336CBB1C77E}"/>
    <dgm:cxn modelId="{3AF53667-D8D2-4873-A3EB-6D580A9C5AF7}" srcId="{713AA213-8C3B-4D69-ACCF-9023C46E39DE}" destId="{713EC0CE-397F-4B1D-9CC9-A1AD143D0900}" srcOrd="4" destOrd="0" parTransId="{A632B7B3-9178-4842-901C-5FD27BA0626B}" sibTransId="{00FABF7B-4905-488F-B729-B2BAFB7A4DC3}"/>
    <dgm:cxn modelId="{96F56148-3C8A-4281-AC71-228BEFF2A3B5}" type="presOf" srcId="{BC2876D6-37DA-4ACF-94FE-ABBEE324D427}" destId="{303D7E54-48B8-44BB-B20C-D926722B244F}" srcOrd="0" destOrd="0" presId="urn:microsoft.com/office/officeart/2011/layout/HexagonRadial"/>
    <dgm:cxn modelId="{35EE8054-893C-4BDA-B529-15917BF63263}" type="presOf" srcId="{D0B57769-F7D5-422A-A67F-0148F60B0425}" destId="{79BB1D9C-BA70-44FA-B6AD-89B5BA4BD71F}" srcOrd="0" destOrd="0" presId="urn:microsoft.com/office/officeart/2011/layout/HexagonRadial"/>
    <dgm:cxn modelId="{60F2B584-BEF2-4F34-8E09-124DF23E7F06}" srcId="{713AA213-8C3B-4D69-ACCF-9023C46E39DE}" destId="{AF994E03-0D39-4583-AA18-DF0BD0E43187}" srcOrd="5" destOrd="0" parTransId="{02B1A80F-23D2-45F6-9582-FCDD3D706EFC}" sibTransId="{E7D6B0D5-F114-4159-8F53-1CB14B6FB5D8}"/>
    <dgm:cxn modelId="{FB6AAC85-DC0B-4FCA-BEB9-46AA8D531EE1}" srcId="{713AA213-8C3B-4D69-ACCF-9023C46E39DE}" destId="{1DE43CC8-736F-4BF2-B93F-FFE5BE051943}" srcOrd="3" destOrd="0" parTransId="{179DCA78-6146-4160-A640-4D1C2031EE20}" sibTransId="{4507AF74-F5A4-48D5-87E6-BE9C695E1AE8}"/>
    <dgm:cxn modelId="{C5DE2292-FD03-4157-B5A5-3D6577888F78}" type="presOf" srcId="{1DE43CC8-736F-4BF2-B93F-FFE5BE051943}" destId="{7D7FBC04-AF0B-451A-B7C1-13E878E5AAA0}" srcOrd="0" destOrd="0" presId="urn:microsoft.com/office/officeart/2011/layout/HexagonRadial"/>
    <dgm:cxn modelId="{13CBF6A5-E737-46DA-9344-A3CDCD4F4269}" srcId="{27B003BA-9C77-45C2-AB27-DE8701867F59}" destId="{713AA213-8C3B-4D69-ACCF-9023C46E39DE}" srcOrd="0" destOrd="0" parTransId="{6A60ABE4-FE46-4E24-9380-998A2B5B2859}" sibTransId="{2E5D876B-03A8-43A4-A6C5-971F31C334FA}"/>
    <dgm:cxn modelId="{066E81CF-781C-4CAC-A42C-362F35C0C381}" type="presOf" srcId="{713EC0CE-397F-4B1D-9CC9-A1AD143D0900}" destId="{21F583BC-78AF-4367-A46E-C31929D3BC2C}" srcOrd="0" destOrd="0" presId="urn:microsoft.com/office/officeart/2011/layout/HexagonRadial"/>
    <dgm:cxn modelId="{E1EBE4DE-923F-40EC-ABAF-791134ABBC12}" srcId="{713AA213-8C3B-4D69-ACCF-9023C46E39DE}" destId="{D0B57769-F7D5-422A-A67F-0148F60B0425}" srcOrd="0" destOrd="0" parTransId="{8D303402-13B4-40ED-A428-F56EE00A93AE}" sibTransId="{F0C317BA-67EC-4BA8-A811-7C15CCC718F7}"/>
    <dgm:cxn modelId="{9B111CFD-C466-49FA-98EE-E8A5C9390935}" type="presOf" srcId="{27B003BA-9C77-45C2-AB27-DE8701867F59}" destId="{E860525E-B01C-4748-8EF0-05B24E64A66D}" srcOrd="0" destOrd="0" presId="urn:microsoft.com/office/officeart/2011/layout/HexagonRadial"/>
    <dgm:cxn modelId="{FD8416E3-683E-457F-930D-B2A8A787226F}" type="presParOf" srcId="{E860525E-B01C-4748-8EF0-05B24E64A66D}" destId="{2B358D12-FEBC-4A36-9918-14BB1360E502}" srcOrd="0" destOrd="0" presId="urn:microsoft.com/office/officeart/2011/layout/HexagonRadial"/>
    <dgm:cxn modelId="{62398579-674F-479E-85E7-C78D7EA12F69}" type="presParOf" srcId="{E860525E-B01C-4748-8EF0-05B24E64A66D}" destId="{F3226C78-EF17-4BA6-B32A-67A8AC01CC9E}" srcOrd="1" destOrd="0" presId="urn:microsoft.com/office/officeart/2011/layout/HexagonRadial"/>
    <dgm:cxn modelId="{F6B6322B-06DC-4211-B54D-038D4CFB2B06}" type="presParOf" srcId="{F3226C78-EF17-4BA6-B32A-67A8AC01CC9E}" destId="{52CF442F-FDB5-4EE1-B344-F003A1856D25}" srcOrd="0" destOrd="0" presId="urn:microsoft.com/office/officeart/2011/layout/HexagonRadial"/>
    <dgm:cxn modelId="{BFE9A41C-8F64-4E0F-A70C-A78EDF27DD25}" type="presParOf" srcId="{E860525E-B01C-4748-8EF0-05B24E64A66D}" destId="{79BB1D9C-BA70-44FA-B6AD-89B5BA4BD71F}" srcOrd="2" destOrd="0" presId="urn:microsoft.com/office/officeart/2011/layout/HexagonRadial"/>
    <dgm:cxn modelId="{8970D173-ACCF-4ED0-BA83-774A7F9164D1}" type="presParOf" srcId="{E860525E-B01C-4748-8EF0-05B24E64A66D}" destId="{4A45EDD9-2AC1-42FD-9429-0E8AD14009FF}" srcOrd="3" destOrd="0" presId="urn:microsoft.com/office/officeart/2011/layout/HexagonRadial"/>
    <dgm:cxn modelId="{4D734482-6F1A-49F4-AC1E-64DC2AD8CB6A}" type="presParOf" srcId="{4A45EDD9-2AC1-42FD-9429-0E8AD14009FF}" destId="{944CF0AE-63E1-4331-A8C4-8E5C97080C86}" srcOrd="0" destOrd="0" presId="urn:microsoft.com/office/officeart/2011/layout/HexagonRadial"/>
    <dgm:cxn modelId="{80CA054C-C274-4AEB-BCF5-2607A39EF10B}" type="presParOf" srcId="{E860525E-B01C-4748-8EF0-05B24E64A66D}" destId="{303D7E54-48B8-44BB-B20C-D926722B244F}" srcOrd="4" destOrd="0" presId="urn:microsoft.com/office/officeart/2011/layout/HexagonRadial"/>
    <dgm:cxn modelId="{6AA6845C-DDBA-4732-AAD7-AF5CA7D83EA0}" type="presParOf" srcId="{E860525E-B01C-4748-8EF0-05B24E64A66D}" destId="{E706A957-C261-4E0A-9C3E-E0F9AF0E482E}" srcOrd="5" destOrd="0" presId="urn:microsoft.com/office/officeart/2011/layout/HexagonRadial"/>
    <dgm:cxn modelId="{F2BD4CD7-EEB5-4690-84B0-0C4819DDACB5}" type="presParOf" srcId="{E706A957-C261-4E0A-9C3E-E0F9AF0E482E}" destId="{ACF60478-0293-416D-84A1-F884DC427CF1}" srcOrd="0" destOrd="0" presId="urn:microsoft.com/office/officeart/2011/layout/HexagonRadial"/>
    <dgm:cxn modelId="{67F19331-6752-4103-8EBA-A0375881C455}" type="presParOf" srcId="{E860525E-B01C-4748-8EF0-05B24E64A66D}" destId="{7A487088-A2A6-4407-8B33-05A2D71B20ED}" srcOrd="6" destOrd="0" presId="urn:microsoft.com/office/officeart/2011/layout/HexagonRadial"/>
    <dgm:cxn modelId="{2D621D9E-80F5-4D21-AB83-66CE445CD50B}" type="presParOf" srcId="{E860525E-B01C-4748-8EF0-05B24E64A66D}" destId="{3183E480-04D1-4EC1-8CFC-217145D4FAAE}" srcOrd="7" destOrd="0" presId="urn:microsoft.com/office/officeart/2011/layout/HexagonRadial"/>
    <dgm:cxn modelId="{B673C6C2-6E7D-4058-91EC-8121FA678D34}" type="presParOf" srcId="{3183E480-04D1-4EC1-8CFC-217145D4FAAE}" destId="{F5285692-58DD-452F-A770-A2B8F215317C}" srcOrd="0" destOrd="0" presId="urn:microsoft.com/office/officeart/2011/layout/HexagonRadial"/>
    <dgm:cxn modelId="{284767D5-0FB0-41A1-A299-EBEBF0C901A8}" type="presParOf" srcId="{E860525E-B01C-4748-8EF0-05B24E64A66D}" destId="{7D7FBC04-AF0B-451A-B7C1-13E878E5AAA0}" srcOrd="8" destOrd="0" presId="urn:microsoft.com/office/officeart/2011/layout/HexagonRadial"/>
    <dgm:cxn modelId="{F6BEE7E3-0861-4DC2-AEF8-16E1FE45B483}" type="presParOf" srcId="{E860525E-B01C-4748-8EF0-05B24E64A66D}" destId="{67483BC4-E8BE-48D5-9997-8B12A06A377B}" srcOrd="9" destOrd="0" presId="urn:microsoft.com/office/officeart/2011/layout/HexagonRadial"/>
    <dgm:cxn modelId="{8358800B-F761-46FC-80B0-400CD962B37E}" type="presParOf" srcId="{67483BC4-E8BE-48D5-9997-8B12A06A377B}" destId="{558C5E4A-26EC-4A06-AB1C-006AF7A58EF1}" srcOrd="0" destOrd="0" presId="urn:microsoft.com/office/officeart/2011/layout/HexagonRadial"/>
    <dgm:cxn modelId="{01CEC8C2-8685-40DC-8261-9D46D287227A}" type="presParOf" srcId="{E860525E-B01C-4748-8EF0-05B24E64A66D}" destId="{21F583BC-78AF-4367-A46E-C31929D3BC2C}" srcOrd="10" destOrd="0" presId="urn:microsoft.com/office/officeart/2011/layout/HexagonRadial"/>
    <dgm:cxn modelId="{E7F4FAAE-DC28-4902-8653-830AEBD32E03}" type="presParOf" srcId="{E860525E-B01C-4748-8EF0-05B24E64A66D}" destId="{E98D2F36-F78B-4202-A2D0-948EF3270E59}" srcOrd="11" destOrd="0" presId="urn:microsoft.com/office/officeart/2011/layout/HexagonRadial"/>
    <dgm:cxn modelId="{CC45716B-3191-411D-8F97-4B2F0EADB133}" type="presParOf" srcId="{E98D2F36-F78B-4202-A2D0-948EF3270E59}" destId="{8D26FB64-1881-4F5F-9031-0480AE63185A}" srcOrd="0" destOrd="0" presId="urn:microsoft.com/office/officeart/2011/layout/HexagonRadial"/>
    <dgm:cxn modelId="{81C68C75-91F1-425D-A523-0BB6ACA36237}" type="presParOf" srcId="{E860525E-B01C-4748-8EF0-05B24E64A66D}" destId="{78767546-952B-4CD8-A570-ED1A8D25D78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438AD-719A-46A6-ADB2-80F532CF1CD4}">
      <dsp:nvSpPr>
        <dsp:cNvPr id="0" name=""/>
        <dsp:cNvSpPr/>
      </dsp:nvSpPr>
      <dsp:spPr>
        <a:xfrm>
          <a:off x="965015" y="0"/>
          <a:ext cx="5623232" cy="5623232"/>
        </a:xfrm>
        <a:prstGeom prst="triangle">
          <a:avLst/>
        </a:prstGeom>
        <a:solidFill>
          <a:srgbClr val="1C366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BF868-457A-4E71-88DD-F57C8EAACAA9}">
      <dsp:nvSpPr>
        <dsp:cNvPr id="0" name=""/>
        <dsp:cNvSpPr/>
      </dsp:nvSpPr>
      <dsp:spPr>
        <a:xfrm>
          <a:off x="3776631" y="562872"/>
          <a:ext cx="3655100" cy="999441"/>
        </a:xfrm>
        <a:prstGeom prst="roundRect">
          <a:avLst/>
        </a:prstGeom>
        <a:solidFill>
          <a:srgbClr val="FFFFFF">
            <a:alpha val="89804"/>
          </a:srgbClr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4: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Building trauma informed organisations </a:t>
          </a:r>
        </a:p>
      </dsp:txBody>
      <dsp:txXfrm>
        <a:off x="3825420" y="611661"/>
        <a:ext cx="3557522" cy="901863"/>
      </dsp:txXfrm>
    </dsp:sp>
    <dsp:sp modelId="{444639BC-749D-4A2F-8E22-FBBCADC2DC9C}">
      <dsp:nvSpPr>
        <dsp:cNvPr id="0" name=""/>
        <dsp:cNvSpPr/>
      </dsp:nvSpPr>
      <dsp:spPr>
        <a:xfrm>
          <a:off x="3776631" y="1687244"/>
          <a:ext cx="3655100" cy="999441"/>
        </a:xfrm>
        <a:prstGeom prst="roundRect">
          <a:avLst/>
        </a:prstGeom>
        <a:solidFill>
          <a:srgbClr val="FFFFFF">
            <a:alpha val="89804"/>
          </a:srgbClr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3: </a:t>
          </a:r>
          <a:br>
            <a:rPr lang="en-GB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&amp; responding to veterans who may be struggling with poor mental health </a:t>
          </a:r>
          <a:endParaRPr lang="en-GB" sz="16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825420" y="1736033"/>
        <a:ext cx="3557522" cy="901863"/>
      </dsp:txXfrm>
    </dsp:sp>
    <dsp:sp modelId="{F79D4F66-F9F3-4ECA-AEA6-A4A3D11E625D}">
      <dsp:nvSpPr>
        <dsp:cNvPr id="0" name=""/>
        <dsp:cNvSpPr/>
      </dsp:nvSpPr>
      <dsp:spPr>
        <a:xfrm>
          <a:off x="3776631" y="2811616"/>
          <a:ext cx="3655100" cy="999441"/>
        </a:xfrm>
        <a:prstGeom prst="roundRect">
          <a:avLst/>
        </a:prstGeom>
        <a:solidFill>
          <a:srgbClr val="FFFFFF">
            <a:alpha val="89804"/>
          </a:srgbClr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2: </a:t>
          </a:r>
          <a:br>
            <a:rPr lang="en-GB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why veterans </a:t>
          </a:r>
          <a:br>
            <a:rPr lang="en-GB" sz="1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may be vulnerable to </a:t>
          </a:r>
          <a:br>
            <a:rPr lang="en-GB" sz="1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mental health</a:t>
          </a:r>
          <a:endParaRPr lang="en-GB" sz="16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825420" y="2860405"/>
        <a:ext cx="3557522" cy="901863"/>
      </dsp:txXfrm>
    </dsp:sp>
    <dsp:sp modelId="{B3A19D31-7033-4895-B2BD-81B6FC7F2531}">
      <dsp:nvSpPr>
        <dsp:cNvPr id="0" name=""/>
        <dsp:cNvSpPr/>
      </dsp:nvSpPr>
      <dsp:spPr>
        <a:xfrm>
          <a:off x="3776631" y="3935987"/>
          <a:ext cx="3655100" cy="999441"/>
        </a:xfrm>
        <a:prstGeom prst="roundRect">
          <a:avLst/>
        </a:prstGeom>
        <a:solidFill>
          <a:srgbClr val="FFFFFF">
            <a:alpha val="89804"/>
          </a:srgbClr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Module 1:</a:t>
          </a:r>
          <a:r>
            <a:rPr lang="en-GB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br>
            <a:rPr lang="en-GB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wellbeing &amp; resilience  </a:t>
          </a:r>
          <a:br>
            <a:rPr lang="en-GB" sz="1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GB" sz="1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 how to foster it</a:t>
          </a:r>
        </a:p>
      </dsp:txBody>
      <dsp:txXfrm>
        <a:off x="3825420" y="3984776"/>
        <a:ext cx="3557522" cy="901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C414C-2FDB-4CDE-9AE6-7B8F333E29F7}">
      <dsp:nvSpPr>
        <dsp:cNvPr id="0" name=""/>
        <dsp:cNvSpPr/>
      </dsp:nvSpPr>
      <dsp:spPr>
        <a:xfrm>
          <a:off x="3514547" y="-33839"/>
          <a:ext cx="5576533" cy="5576533"/>
        </a:xfrm>
        <a:prstGeom prst="circularArrow">
          <a:avLst>
            <a:gd name="adj1" fmla="val 5544"/>
            <a:gd name="adj2" fmla="val 330680"/>
            <a:gd name="adj3" fmla="val 14473884"/>
            <a:gd name="adj4" fmla="val 16974225"/>
            <a:gd name="adj5" fmla="val 5757"/>
          </a:avLst>
        </a:prstGeom>
        <a:solidFill>
          <a:srgbClr val="8787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C5F85-F56A-4CE5-B193-7E3CDC3DAB94}">
      <dsp:nvSpPr>
        <dsp:cNvPr id="0" name=""/>
        <dsp:cNvSpPr/>
      </dsp:nvSpPr>
      <dsp:spPr>
        <a:xfrm>
          <a:off x="5408994" y="1507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excellence </a:t>
          </a:r>
        </a:p>
      </dsp:txBody>
      <dsp:txXfrm>
        <a:off x="5452627" y="45140"/>
        <a:ext cx="1700373" cy="806553"/>
      </dsp:txXfrm>
    </dsp:sp>
    <dsp:sp modelId="{4FA7C0E1-3358-4FCD-9BD7-C2665B639D3E}">
      <dsp:nvSpPr>
        <dsp:cNvPr id="0" name=""/>
        <dsp:cNvSpPr/>
      </dsp:nvSpPr>
      <dsp:spPr>
        <a:xfrm>
          <a:off x="7486525" y="956503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Team work</a:t>
          </a:r>
        </a:p>
      </dsp:txBody>
      <dsp:txXfrm>
        <a:off x="7530158" y="1000136"/>
        <a:ext cx="1700373" cy="806553"/>
      </dsp:txXfrm>
    </dsp:sp>
    <dsp:sp modelId="{B3A4E098-1575-4EF4-8F79-BDFAA3A05999}">
      <dsp:nvSpPr>
        <dsp:cNvPr id="0" name=""/>
        <dsp:cNvSpPr/>
      </dsp:nvSpPr>
      <dsp:spPr>
        <a:xfrm>
          <a:off x="7915897" y="2908736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Global outlook</a:t>
          </a:r>
        </a:p>
      </dsp:txBody>
      <dsp:txXfrm>
        <a:off x="7959530" y="2952369"/>
        <a:ext cx="1700373" cy="806553"/>
      </dsp:txXfrm>
    </dsp:sp>
    <dsp:sp modelId="{5D3EA0C0-DCCB-4DA6-BDF7-A8C051B15072}">
      <dsp:nvSpPr>
        <dsp:cNvPr id="0" name=""/>
        <dsp:cNvSpPr/>
      </dsp:nvSpPr>
      <dsp:spPr>
        <a:xfrm>
          <a:off x="6872773" y="4523185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Good time keeping</a:t>
          </a:r>
        </a:p>
      </dsp:txBody>
      <dsp:txXfrm>
        <a:off x="6916406" y="4566818"/>
        <a:ext cx="1700373" cy="806553"/>
      </dsp:txXfrm>
    </dsp:sp>
    <dsp:sp modelId="{1D147B3C-A4D3-4072-AF60-00823205A33B}">
      <dsp:nvSpPr>
        <dsp:cNvPr id="0" name=""/>
        <dsp:cNvSpPr/>
      </dsp:nvSpPr>
      <dsp:spPr>
        <a:xfrm>
          <a:off x="4028953" y="4523639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serving others</a:t>
          </a:r>
        </a:p>
      </dsp:txBody>
      <dsp:txXfrm>
        <a:off x="4072586" y="4567272"/>
        <a:ext cx="1700373" cy="806553"/>
      </dsp:txXfrm>
    </dsp:sp>
    <dsp:sp modelId="{26F9F4C8-B1C1-414C-AC6C-F382CB4EADB0}">
      <dsp:nvSpPr>
        <dsp:cNvPr id="0" name=""/>
        <dsp:cNvSpPr/>
      </dsp:nvSpPr>
      <dsp:spPr>
        <a:xfrm>
          <a:off x="3279037" y="2908736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Ability to work well within a hierarchy</a:t>
          </a:r>
        </a:p>
      </dsp:txBody>
      <dsp:txXfrm>
        <a:off x="3322670" y="2952369"/>
        <a:ext cx="1700373" cy="806553"/>
      </dsp:txXfrm>
    </dsp:sp>
    <dsp:sp modelId="{FF046977-4F8D-4124-88FF-8E2E89814347}">
      <dsp:nvSpPr>
        <dsp:cNvPr id="0" name=""/>
        <dsp:cNvSpPr/>
      </dsp:nvSpPr>
      <dsp:spPr>
        <a:xfrm>
          <a:off x="3375465" y="1028219"/>
          <a:ext cx="1787639" cy="893819"/>
        </a:xfrm>
        <a:prstGeom prst="roundRect">
          <a:avLst/>
        </a:prstGeom>
        <a:solidFill>
          <a:srgbClr val="F4F2F2"/>
        </a:solidFill>
        <a:ln w="28575" cap="flat" cmpd="sng" algn="ctr">
          <a:solidFill>
            <a:srgbClr val="008A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‘Can-do’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attitude</a:t>
          </a:r>
        </a:p>
      </dsp:txBody>
      <dsp:txXfrm>
        <a:off x="3419098" y="1071852"/>
        <a:ext cx="1700373" cy="806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FF735-FF8D-45E5-A1C2-83448EACC04E}">
      <dsp:nvSpPr>
        <dsp:cNvPr id="0" name=""/>
        <dsp:cNvSpPr/>
      </dsp:nvSpPr>
      <dsp:spPr>
        <a:xfrm rot="5400000">
          <a:off x="5853923" y="-2561320"/>
          <a:ext cx="1452399" cy="658937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Perfectionism</a:t>
          </a:r>
          <a:endParaRPr lang="en-GB" sz="19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Tendency towards overwork / workaholism</a:t>
          </a:r>
          <a:endParaRPr lang="en-GB" sz="19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3356334" y="78069"/>
        <a:ext cx="6447577" cy="1310599"/>
      </dsp:txXfrm>
    </dsp:sp>
    <dsp:sp modelId="{36BC3835-9265-4707-8C70-03844183FBB8}">
      <dsp:nvSpPr>
        <dsp:cNvPr id="0" name=""/>
        <dsp:cNvSpPr/>
      </dsp:nvSpPr>
      <dsp:spPr>
        <a:xfrm>
          <a:off x="226" y="19672"/>
          <a:ext cx="3284981" cy="14154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F6F6F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‘Can-Do’ Attitude</a:t>
          </a:r>
          <a:endParaRPr lang="en-GB" sz="2600" kern="1200">
            <a:solidFill>
              <a:srgbClr val="F6F6F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9322" y="88768"/>
        <a:ext cx="3146789" cy="1277254"/>
      </dsp:txXfrm>
    </dsp:sp>
    <dsp:sp modelId="{8389CD14-1187-40F9-B359-B9F0F516EB7F}">
      <dsp:nvSpPr>
        <dsp:cNvPr id="0" name=""/>
        <dsp:cNvSpPr/>
      </dsp:nvSpPr>
      <dsp:spPr>
        <a:xfrm rot="5400000">
          <a:off x="5838200" y="-900655"/>
          <a:ext cx="1505020" cy="656820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Drive to give 110% when 80% is ok</a:t>
          </a:r>
          <a:endParaRPr lang="en-GB" sz="19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Frustration with others who are happy with ok </a:t>
          </a:r>
          <a:endParaRPr lang="en-GB" sz="19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3380078" y="1704405"/>
        <a:ext cx="6421264" cy="1358082"/>
      </dsp:txXfrm>
    </dsp:sp>
    <dsp:sp modelId="{57A13432-D6FC-4350-AD63-EB63801DF508}">
      <dsp:nvSpPr>
        <dsp:cNvPr id="0" name=""/>
        <dsp:cNvSpPr/>
      </dsp:nvSpPr>
      <dsp:spPr>
        <a:xfrm>
          <a:off x="226" y="1633216"/>
          <a:ext cx="3305405" cy="15214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F6F6F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 to Excellence</a:t>
          </a:r>
          <a:endParaRPr lang="en-GB" sz="2600" kern="1200">
            <a:solidFill>
              <a:srgbClr val="F6F6F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4495" y="1707485"/>
        <a:ext cx="3156867" cy="1372873"/>
      </dsp:txXfrm>
    </dsp:sp>
    <dsp:sp modelId="{401E1432-008A-465C-BD78-CC6039C4E229}">
      <dsp:nvSpPr>
        <dsp:cNvPr id="0" name=""/>
        <dsp:cNvSpPr/>
      </dsp:nvSpPr>
      <dsp:spPr>
        <a:xfrm rot="5400000">
          <a:off x="5868872" y="714331"/>
          <a:ext cx="1416201" cy="658668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Uncertainty when hierarchy isn’t obvious or relevant</a:t>
          </a:r>
          <a:endParaRPr lang="en-GB" sz="19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Frustration when others don’t respect lines of authority</a:t>
          </a:r>
          <a:endParaRPr lang="en-GB" sz="19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3352763" y="3368706"/>
        <a:ext cx="6448419" cy="1277935"/>
      </dsp:txXfrm>
    </dsp:sp>
    <dsp:sp modelId="{2EFEBE6A-0038-4630-8D3F-2D9CBE44B57D}">
      <dsp:nvSpPr>
        <dsp:cNvPr id="0" name=""/>
        <dsp:cNvSpPr/>
      </dsp:nvSpPr>
      <dsp:spPr>
        <a:xfrm>
          <a:off x="226" y="3273946"/>
          <a:ext cx="3283404" cy="1473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solidFill>
                <a:srgbClr val="F6F6F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Ability to work well within a hierarchy</a:t>
          </a:r>
        </a:p>
      </dsp:txBody>
      <dsp:txXfrm>
        <a:off x="72169" y="3345889"/>
        <a:ext cx="3139518" cy="1329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8E1C6-1891-4813-83AC-940706825ACE}">
      <dsp:nvSpPr>
        <dsp:cNvPr id="0" name=""/>
        <dsp:cNvSpPr/>
      </dsp:nvSpPr>
      <dsp:spPr>
        <a:xfrm>
          <a:off x="3156" y="1443045"/>
          <a:ext cx="3846128" cy="1644173"/>
        </a:xfrm>
        <a:prstGeom prst="chevron">
          <a:avLst/>
        </a:prstGeom>
        <a:solidFill>
          <a:srgbClr val="1C366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rgbClr val="F4F2F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Most veterans leave the military with good psychological health</a:t>
          </a:r>
        </a:p>
      </dsp:txBody>
      <dsp:txXfrm>
        <a:off x="825243" y="1443045"/>
        <a:ext cx="2201955" cy="1644173"/>
      </dsp:txXfrm>
    </dsp:sp>
    <dsp:sp modelId="{A4D6657C-5862-4F36-83E4-92D1711317AC}">
      <dsp:nvSpPr>
        <dsp:cNvPr id="0" name=""/>
        <dsp:cNvSpPr/>
      </dsp:nvSpPr>
      <dsp:spPr>
        <a:xfrm>
          <a:off x="3464672" y="1443045"/>
          <a:ext cx="3846128" cy="1644173"/>
        </a:xfrm>
        <a:prstGeom prst="chevron">
          <a:avLst/>
        </a:prstGeom>
        <a:solidFill>
          <a:srgbClr val="1C366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 small but significant proportion struggle </a:t>
          </a:r>
        </a:p>
      </dsp:txBody>
      <dsp:txXfrm>
        <a:off x="4286759" y="1443045"/>
        <a:ext cx="2201955" cy="1644173"/>
      </dsp:txXfrm>
    </dsp:sp>
    <dsp:sp modelId="{BDDF2BC1-004D-41A2-8BB5-4B1483DF71CC}">
      <dsp:nvSpPr>
        <dsp:cNvPr id="0" name=""/>
        <dsp:cNvSpPr/>
      </dsp:nvSpPr>
      <dsp:spPr>
        <a:xfrm>
          <a:off x="6926187" y="1443045"/>
          <a:ext cx="3846128" cy="1644173"/>
        </a:xfrm>
        <a:prstGeom prst="chevron">
          <a:avLst/>
        </a:prstGeom>
        <a:solidFill>
          <a:srgbClr val="1C366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kind of difficulties may be experienced?</a:t>
          </a:r>
        </a:p>
      </dsp:txBody>
      <dsp:txXfrm>
        <a:off x="7748274" y="1443045"/>
        <a:ext cx="2201955" cy="16441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23CBE-BF2E-384E-84E7-8B02D1F47ECF}">
      <dsp:nvSpPr>
        <dsp:cNvPr id="0" name=""/>
        <dsp:cNvSpPr/>
      </dsp:nvSpPr>
      <dsp:spPr>
        <a:xfrm>
          <a:off x="4732043" y="2177033"/>
          <a:ext cx="1956951" cy="1956951"/>
        </a:xfrm>
        <a:prstGeom prst="ellipse">
          <a:avLst/>
        </a:prstGeom>
        <a:solidFill>
          <a:srgbClr val="55555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600" b="1" kern="120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Transitioning from the military to civilian life…</a:t>
          </a:r>
        </a:p>
      </dsp:txBody>
      <dsp:txXfrm>
        <a:off x="5018632" y="2463622"/>
        <a:ext cx="1383773" cy="1383773"/>
      </dsp:txXfrm>
    </dsp:sp>
    <dsp:sp modelId="{A8B4E336-5A8F-7C40-90F1-2266DE44C5E4}">
      <dsp:nvSpPr>
        <dsp:cNvPr id="0" name=""/>
        <dsp:cNvSpPr/>
      </dsp:nvSpPr>
      <dsp:spPr>
        <a:xfrm rot="16200000">
          <a:off x="5455304" y="1912532"/>
          <a:ext cx="510428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510428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/>
        </a:p>
      </dsp:txBody>
      <dsp:txXfrm>
        <a:off x="5697758" y="1909058"/>
        <a:ext cx="25521" cy="25521"/>
      </dsp:txXfrm>
    </dsp:sp>
    <dsp:sp modelId="{4B38DE98-AC50-1645-83D8-4A5EF156104C}">
      <dsp:nvSpPr>
        <dsp:cNvPr id="0" name=""/>
        <dsp:cNvSpPr/>
      </dsp:nvSpPr>
      <dsp:spPr>
        <a:xfrm>
          <a:off x="4800841" y="-152749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Dealing with injuries: physical,  emotional, moral. </a:t>
          </a:r>
        </a:p>
      </dsp:txBody>
      <dsp:txXfrm>
        <a:off x="5067279" y="113689"/>
        <a:ext cx="1286479" cy="1286479"/>
      </dsp:txXfrm>
    </dsp:sp>
    <dsp:sp modelId="{F014F743-1D58-1448-A065-443FFEAE2956}">
      <dsp:nvSpPr>
        <dsp:cNvPr id="0" name=""/>
        <dsp:cNvSpPr/>
      </dsp:nvSpPr>
      <dsp:spPr>
        <a:xfrm rot="18792932">
          <a:off x="6230845" y="2087107"/>
          <a:ext cx="949578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949578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/>
        </a:p>
      </dsp:txBody>
      <dsp:txXfrm>
        <a:off x="6681894" y="2072655"/>
        <a:ext cx="47478" cy="47478"/>
      </dsp:txXfrm>
    </dsp:sp>
    <dsp:sp modelId="{D1AC5141-2C11-F34B-BAD4-1F6DC8FB930B}">
      <dsp:nvSpPr>
        <dsp:cNvPr id="0" name=""/>
        <dsp:cNvSpPr/>
      </dsp:nvSpPr>
      <dsp:spPr>
        <a:xfrm>
          <a:off x="6743963" y="177741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Finding it difficult to talk about experiences: ‘How can they understand?’</a:t>
          </a:r>
        </a:p>
      </dsp:txBody>
      <dsp:txXfrm>
        <a:off x="7010401" y="444179"/>
        <a:ext cx="1286479" cy="1286479"/>
      </dsp:txXfrm>
    </dsp:sp>
    <dsp:sp modelId="{6E7ECC6F-A675-2E43-907E-7D6A629DE340}">
      <dsp:nvSpPr>
        <dsp:cNvPr id="0" name=""/>
        <dsp:cNvSpPr/>
      </dsp:nvSpPr>
      <dsp:spPr>
        <a:xfrm rot="20592778">
          <a:off x="6605918" y="2583189"/>
          <a:ext cx="1941964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1941964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/>
        </a:p>
      </dsp:txBody>
      <dsp:txXfrm>
        <a:off x="7528351" y="2543927"/>
        <a:ext cx="97098" cy="97098"/>
      </dsp:txXfrm>
    </dsp:sp>
    <dsp:sp modelId="{80C43FF4-A8EB-6148-93C3-80543C86A51E}">
      <dsp:nvSpPr>
        <dsp:cNvPr id="0" name=""/>
        <dsp:cNvSpPr/>
      </dsp:nvSpPr>
      <dsp:spPr>
        <a:xfrm>
          <a:off x="8467738" y="1139636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Adapting to life without a structure/set routine/ accountability </a:t>
          </a:r>
        </a:p>
      </dsp:txBody>
      <dsp:txXfrm>
        <a:off x="8734176" y="1406074"/>
        <a:ext cx="1286479" cy="1286479"/>
      </dsp:txXfrm>
    </dsp:sp>
    <dsp:sp modelId="{D4EA94D4-989D-0E46-9413-FADC9ED10BFF}">
      <dsp:nvSpPr>
        <dsp:cNvPr id="0" name=""/>
        <dsp:cNvSpPr/>
      </dsp:nvSpPr>
      <dsp:spPr>
        <a:xfrm rot="791533">
          <a:off x="6637992" y="3587282"/>
          <a:ext cx="1908289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1908289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/>
        </a:p>
      </dsp:txBody>
      <dsp:txXfrm>
        <a:off x="7544429" y="3548862"/>
        <a:ext cx="95414" cy="95414"/>
      </dsp:txXfrm>
    </dsp:sp>
    <dsp:sp modelId="{D75434D5-4931-DE47-A79F-4C6F7007B32A}">
      <dsp:nvSpPr>
        <dsp:cNvPr id="0" name=""/>
        <dsp:cNvSpPr/>
      </dsp:nvSpPr>
      <dsp:spPr>
        <a:xfrm>
          <a:off x="8497095" y="3112250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Lack of a ‘mission’ can create a void that needs to be filled with overwork</a:t>
          </a:r>
        </a:p>
      </dsp:txBody>
      <dsp:txXfrm>
        <a:off x="8763533" y="3378688"/>
        <a:ext cx="1286479" cy="1286479"/>
      </dsp:txXfrm>
    </dsp:sp>
    <dsp:sp modelId="{264FF3CD-BC81-614B-BB60-95C1AA150353}">
      <dsp:nvSpPr>
        <dsp:cNvPr id="0" name=""/>
        <dsp:cNvSpPr/>
      </dsp:nvSpPr>
      <dsp:spPr>
        <a:xfrm rot="2706741">
          <a:off x="6273735" y="4145971"/>
          <a:ext cx="865240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865240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/>
        </a:p>
      </dsp:txBody>
      <dsp:txXfrm>
        <a:off x="6684724" y="4133628"/>
        <a:ext cx="43262" cy="43262"/>
      </dsp:txXfrm>
    </dsp:sp>
    <dsp:sp modelId="{76D78A48-9A7A-6642-AD96-D6FA4D9CC1A3}">
      <dsp:nvSpPr>
        <dsp:cNvPr id="0" name=""/>
        <dsp:cNvSpPr/>
      </dsp:nvSpPr>
      <dsp:spPr>
        <a:xfrm>
          <a:off x="6743963" y="4196588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Dealing with grief of lost comrades, separating from service</a:t>
          </a:r>
        </a:p>
      </dsp:txBody>
      <dsp:txXfrm>
        <a:off x="7010401" y="4463026"/>
        <a:ext cx="1286479" cy="1286479"/>
      </dsp:txXfrm>
    </dsp:sp>
    <dsp:sp modelId="{4664663A-5F83-6247-AC39-6815502A6AE6}">
      <dsp:nvSpPr>
        <dsp:cNvPr id="0" name=""/>
        <dsp:cNvSpPr/>
      </dsp:nvSpPr>
      <dsp:spPr>
        <a:xfrm rot="5400000">
          <a:off x="5513971" y="4321244"/>
          <a:ext cx="393094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393094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/>
        </a:p>
      </dsp:txBody>
      <dsp:txXfrm>
        <a:off x="5700691" y="4320704"/>
        <a:ext cx="19654" cy="19654"/>
      </dsp:txXfrm>
    </dsp:sp>
    <dsp:sp modelId="{037D7194-F464-A040-96E9-7EF644B27CED}">
      <dsp:nvSpPr>
        <dsp:cNvPr id="0" name=""/>
        <dsp:cNvSpPr/>
      </dsp:nvSpPr>
      <dsp:spPr>
        <a:xfrm>
          <a:off x="4800841" y="4527079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Loss of friendships with peer group </a:t>
          </a:r>
        </a:p>
      </dsp:txBody>
      <dsp:txXfrm>
        <a:off x="5067279" y="4793517"/>
        <a:ext cx="1286479" cy="1286479"/>
      </dsp:txXfrm>
    </dsp:sp>
    <dsp:sp modelId="{BD01FD33-86B3-6D40-87A7-215B9A213342}">
      <dsp:nvSpPr>
        <dsp:cNvPr id="0" name=""/>
        <dsp:cNvSpPr/>
      </dsp:nvSpPr>
      <dsp:spPr>
        <a:xfrm rot="8157099">
          <a:off x="4218673" y="4145509"/>
          <a:ext cx="917598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917598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/>
        </a:p>
      </dsp:txBody>
      <dsp:txXfrm rot="10800000">
        <a:off x="4654533" y="4131856"/>
        <a:ext cx="45879" cy="45879"/>
      </dsp:txXfrm>
    </dsp:sp>
    <dsp:sp modelId="{8BA3F06F-72A7-F143-AEFA-01C0C87686C6}">
      <dsp:nvSpPr>
        <dsp:cNvPr id="0" name=""/>
        <dsp:cNvSpPr/>
      </dsp:nvSpPr>
      <dsp:spPr>
        <a:xfrm>
          <a:off x="2784198" y="4196573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Potential money /housing concerns</a:t>
          </a:r>
          <a:endParaRPr lang="en-GB" sz="1400" kern="1200" spc="-40" baseline="0">
            <a:solidFill>
              <a:srgbClr val="474646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050636" y="4463011"/>
        <a:ext cx="1286479" cy="1286479"/>
      </dsp:txXfrm>
    </dsp:sp>
    <dsp:sp modelId="{E18F8FB2-CD87-D840-A6A0-8ACDB1351E5A}">
      <dsp:nvSpPr>
        <dsp:cNvPr id="0" name=""/>
        <dsp:cNvSpPr/>
      </dsp:nvSpPr>
      <dsp:spPr>
        <a:xfrm rot="10059296">
          <a:off x="2615298" y="3586791"/>
          <a:ext cx="2164392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2164392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/>
        </a:p>
      </dsp:txBody>
      <dsp:txXfrm rot="10800000">
        <a:off x="3643384" y="3541968"/>
        <a:ext cx="108219" cy="108219"/>
      </dsp:txXfrm>
    </dsp:sp>
    <dsp:sp modelId="{85076C2E-AACB-564C-B131-0F92473C8E1D}">
      <dsp:nvSpPr>
        <dsp:cNvPr id="0" name=""/>
        <dsp:cNvSpPr/>
      </dsp:nvSpPr>
      <dsp:spPr>
        <a:xfrm>
          <a:off x="842000" y="3112261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Adjusting to shared life with a partner/family has both pros and cons</a:t>
          </a:r>
        </a:p>
      </dsp:txBody>
      <dsp:txXfrm>
        <a:off x="1108438" y="3378699"/>
        <a:ext cx="1286479" cy="1286479"/>
      </dsp:txXfrm>
    </dsp:sp>
    <dsp:sp modelId="{93344D0D-5570-1C45-9C28-F8E69AE3567D}">
      <dsp:nvSpPr>
        <dsp:cNvPr id="0" name=""/>
        <dsp:cNvSpPr/>
      </dsp:nvSpPr>
      <dsp:spPr>
        <a:xfrm rot="11750140">
          <a:off x="2609501" y="2578851"/>
          <a:ext cx="2201451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2201451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/>
        </a:p>
      </dsp:txBody>
      <dsp:txXfrm rot="10800000">
        <a:off x="3655190" y="2533102"/>
        <a:ext cx="110072" cy="110072"/>
      </dsp:txXfrm>
    </dsp:sp>
    <dsp:sp modelId="{7ED96C04-ED2B-7C4E-9429-D560096C670F}">
      <dsp:nvSpPr>
        <dsp:cNvPr id="0" name=""/>
        <dsp:cNvSpPr/>
      </dsp:nvSpPr>
      <dsp:spPr>
        <a:xfrm>
          <a:off x="866444" y="1129863"/>
          <a:ext cx="1819355" cy="1819355"/>
        </a:xfrm>
        <a:prstGeom prst="ellipse">
          <a:avLst/>
        </a:prstGeom>
        <a:noFill/>
        <a:ln w="1905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Possible difficulties  finding suitable employment </a:t>
          </a:r>
        </a:p>
      </dsp:txBody>
      <dsp:txXfrm>
        <a:off x="1132882" y="1396301"/>
        <a:ext cx="1286479" cy="1286479"/>
      </dsp:txXfrm>
    </dsp:sp>
    <dsp:sp modelId="{6558CF0F-1C58-0C4A-B678-9AAD8EC16358}">
      <dsp:nvSpPr>
        <dsp:cNvPr id="0" name=""/>
        <dsp:cNvSpPr/>
      </dsp:nvSpPr>
      <dsp:spPr>
        <a:xfrm rot="13497066">
          <a:off x="4130828" y="2087873"/>
          <a:ext cx="1039068" cy="18574"/>
        </a:xfrm>
        <a:custGeom>
          <a:avLst/>
          <a:gdLst/>
          <a:ahLst/>
          <a:cxnLst/>
          <a:rect l="0" t="0" r="0" b="0"/>
          <a:pathLst>
            <a:path>
              <a:moveTo>
                <a:pt x="0" y="9287"/>
              </a:moveTo>
              <a:lnTo>
                <a:pt x="1039068" y="9287"/>
              </a:lnTo>
            </a:path>
          </a:pathLst>
        </a:custGeom>
        <a:noFill/>
        <a:ln w="19050" cap="flat" cmpd="sng" algn="ctr">
          <a:solidFill>
            <a:srgbClr val="55555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GB" sz="1600" kern="1200"/>
        </a:p>
      </dsp:txBody>
      <dsp:txXfrm rot="10800000">
        <a:off x="4624385" y="2071184"/>
        <a:ext cx="51953" cy="51953"/>
      </dsp:txXfrm>
    </dsp:sp>
    <dsp:sp modelId="{15739049-343C-BD45-95C2-AB2424CC1239}">
      <dsp:nvSpPr>
        <dsp:cNvPr id="0" name=""/>
        <dsp:cNvSpPr/>
      </dsp:nvSpPr>
      <dsp:spPr>
        <a:xfrm>
          <a:off x="2729217" y="177740"/>
          <a:ext cx="1819355" cy="1819355"/>
        </a:xfrm>
        <a:prstGeom prst="ellipse">
          <a:avLst/>
        </a:prstGeom>
        <a:noFill/>
        <a:ln w="19050">
          <a:solidFill>
            <a:srgbClr val="F24D29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kern="1200">
              <a:solidFill>
                <a:srgbClr val="4746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Skills from military life may not easily translate to civilian jobs </a:t>
          </a:r>
        </a:p>
      </dsp:txBody>
      <dsp:txXfrm>
        <a:off x="2995655" y="444178"/>
        <a:ext cx="1286479" cy="12864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58D12-FEBC-4A36-9918-14BB1360E502}">
      <dsp:nvSpPr>
        <dsp:cNvPr id="0" name=""/>
        <dsp:cNvSpPr/>
      </dsp:nvSpPr>
      <dsp:spPr>
        <a:xfrm>
          <a:off x="2940944" y="1709066"/>
          <a:ext cx="2172298" cy="1879125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Military / lifespan trauma</a:t>
          </a:r>
        </a:p>
      </dsp:txBody>
      <dsp:txXfrm>
        <a:off x="3300924" y="2020463"/>
        <a:ext cx="1452338" cy="1256331"/>
      </dsp:txXfrm>
    </dsp:sp>
    <dsp:sp modelId="{944CF0AE-63E1-4331-A8C4-8E5C97080C86}">
      <dsp:nvSpPr>
        <dsp:cNvPr id="0" name=""/>
        <dsp:cNvSpPr/>
      </dsp:nvSpPr>
      <dsp:spPr>
        <a:xfrm>
          <a:off x="4301220" y="810031"/>
          <a:ext cx="819601" cy="706195"/>
        </a:xfrm>
        <a:prstGeom prst="hexagon">
          <a:avLst>
            <a:gd name="adj" fmla="val 28900"/>
            <a:gd name="vf" fmla="val 115470"/>
          </a:avLst>
        </a:prstGeom>
        <a:solidFill>
          <a:srgbClr val="CBDAE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B1D9C-BA70-44FA-B6AD-89B5BA4BD71F}">
      <dsp:nvSpPr>
        <dsp:cNvPr id="0" name=""/>
        <dsp:cNvSpPr/>
      </dsp:nvSpPr>
      <dsp:spPr>
        <a:xfrm>
          <a:off x="3141044" y="0"/>
          <a:ext cx="1780182" cy="1540067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Social Isolation </a:t>
          </a:r>
        </a:p>
      </dsp:txBody>
      <dsp:txXfrm>
        <a:off x="3436058" y="255222"/>
        <a:ext cx="1190154" cy="1029623"/>
      </dsp:txXfrm>
    </dsp:sp>
    <dsp:sp modelId="{ACF60478-0293-416D-84A1-F884DC427CF1}">
      <dsp:nvSpPr>
        <dsp:cNvPr id="0" name=""/>
        <dsp:cNvSpPr/>
      </dsp:nvSpPr>
      <dsp:spPr>
        <a:xfrm>
          <a:off x="5257759" y="2130240"/>
          <a:ext cx="819601" cy="7061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D7E54-48B8-44BB-B20C-D926722B244F}">
      <dsp:nvSpPr>
        <dsp:cNvPr id="0" name=""/>
        <dsp:cNvSpPr/>
      </dsp:nvSpPr>
      <dsp:spPr>
        <a:xfrm>
          <a:off x="4773679" y="947244"/>
          <a:ext cx="1780182" cy="1540067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Financial /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Material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Poverty</a:t>
          </a:r>
        </a:p>
      </dsp:txBody>
      <dsp:txXfrm>
        <a:off x="5068693" y="1202466"/>
        <a:ext cx="1190154" cy="1029623"/>
      </dsp:txXfrm>
    </dsp:sp>
    <dsp:sp modelId="{F5285692-58DD-452F-A770-A2B8F215317C}">
      <dsp:nvSpPr>
        <dsp:cNvPr id="0" name=""/>
        <dsp:cNvSpPr/>
      </dsp:nvSpPr>
      <dsp:spPr>
        <a:xfrm>
          <a:off x="4593285" y="3620509"/>
          <a:ext cx="819601" cy="7061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87088-A2A6-4407-8B33-05A2D71B20ED}">
      <dsp:nvSpPr>
        <dsp:cNvPr id="0" name=""/>
        <dsp:cNvSpPr/>
      </dsp:nvSpPr>
      <dsp:spPr>
        <a:xfrm>
          <a:off x="4832532" y="2809417"/>
          <a:ext cx="1780182" cy="1540067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Housing/ Physical Environment </a:t>
          </a:r>
        </a:p>
      </dsp:txBody>
      <dsp:txXfrm>
        <a:off x="5127546" y="3064639"/>
        <a:ext cx="1190154" cy="1029623"/>
      </dsp:txXfrm>
    </dsp:sp>
    <dsp:sp modelId="{558C5E4A-26EC-4A06-AB1C-006AF7A58EF1}">
      <dsp:nvSpPr>
        <dsp:cNvPr id="0" name=""/>
        <dsp:cNvSpPr/>
      </dsp:nvSpPr>
      <dsp:spPr>
        <a:xfrm>
          <a:off x="2944987" y="3775204"/>
          <a:ext cx="819601" cy="7061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FBC04-AF0B-451A-B7C1-13E878E5AAA0}">
      <dsp:nvSpPr>
        <dsp:cNvPr id="0" name=""/>
        <dsp:cNvSpPr/>
      </dsp:nvSpPr>
      <dsp:spPr>
        <a:xfrm>
          <a:off x="3141044" y="3757721"/>
          <a:ext cx="1780182" cy="1540067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Mental Health </a:t>
          </a:r>
        </a:p>
      </dsp:txBody>
      <dsp:txXfrm>
        <a:off x="3436058" y="4012943"/>
        <a:ext cx="1190154" cy="1029623"/>
      </dsp:txXfrm>
    </dsp:sp>
    <dsp:sp modelId="{8D26FB64-1881-4F5F-9031-0480AE63185A}">
      <dsp:nvSpPr>
        <dsp:cNvPr id="0" name=""/>
        <dsp:cNvSpPr/>
      </dsp:nvSpPr>
      <dsp:spPr>
        <a:xfrm>
          <a:off x="1972784" y="2455525"/>
          <a:ext cx="819601" cy="70619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583BC-78AF-4367-A46E-C31929D3BC2C}">
      <dsp:nvSpPr>
        <dsp:cNvPr id="0" name=""/>
        <dsp:cNvSpPr/>
      </dsp:nvSpPr>
      <dsp:spPr>
        <a:xfrm>
          <a:off x="1500830" y="2810477"/>
          <a:ext cx="1780182" cy="1540067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Poor Physical Health </a:t>
          </a:r>
        </a:p>
      </dsp:txBody>
      <dsp:txXfrm>
        <a:off x="1795844" y="3065699"/>
        <a:ext cx="1190154" cy="1029623"/>
      </dsp:txXfrm>
    </dsp:sp>
    <dsp:sp modelId="{78767546-952B-4CD8-A570-ED1A8D25D782}">
      <dsp:nvSpPr>
        <dsp:cNvPr id="0" name=""/>
        <dsp:cNvSpPr/>
      </dsp:nvSpPr>
      <dsp:spPr>
        <a:xfrm>
          <a:off x="1500830" y="945125"/>
          <a:ext cx="1780182" cy="1540067"/>
        </a:xfrm>
        <a:prstGeom prst="hexagon">
          <a:avLst>
            <a:gd name="adj" fmla="val 28570"/>
            <a:gd name="vf" fmla="val 115470"/>
          </a:avLst>
        </a:prstGeom>
        <a:solidFill>
          <a:srgbClr val="F6F6F6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0" kern="12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Lack of Employment</a:t>
          </a:r>
        </a:p>
      </dsp:txBody>
      <dsp:txXfrm>
        <a:off x="1795844" y="1200347"/>
        <a:ext cx="1190154" cy="1029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D8510-9CC1-4474-892F-B0FA8F6F9325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7F259-D37B-47CB-B0FD-EC9902229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2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0F97-20A2-5242-93D8-5E4B949FBA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6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0F97-20A2-5242-93D8-5E4B949FBA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3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0F97-20A2-5242-93D8-5E4B949FBA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1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81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47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1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us@combatstress.org.uk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954" y="570077"/>
            <a:ext cx="7296807" cy="2669738"/>
          </a:xfrm>
          <a:prstGeom prst="rect">
            <a:avLst/>
          </a:prstGeom>
        </p:spPr>
        <p:txBody>
          <a:bodyPr/>
          <a:lstStyle>
            <a:lvl1pPr>
              <a:lnSpc>
                <a:spcPts val="7500"/>
              </a:lnSpc>
              <a:defRPr sz="8000" b="1">
                <a:latin typeface="Oswald" panose="00000500000000000000" pitchFamily="2" charset="0"/>
                <a:ea typeface="Oswald" panose="00000500000000000000" pitchFamily="2" charset="0"/>
                <a:cs typeface="Oswald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952" y="3423365"/>
            <a:ext cx="9144000" cy="2263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latin typeface="Merriweathe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49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687227"/>
            <a:ext cx="11347200" cy="521883"/>
          </a:xfrm>
          <a:prstGeom prst="rect">
            <a:avLst/>
          </a:prstGeo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626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500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16083" y="192000"/>
            <a:ext cx="11687535" cy="672000"/>
          </a:xfrm>
          <a:prstGeom prst="rect">
            <a:avLst/>
          </a:prstGeom>
        </p:spPr>
        <p:txBody>
          <a:bodyPr vert="horz"/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2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9425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6EAA8-D272-472C-84C9-21301D79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DCB79-4852-434E-939E-E9D6F2C36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C603E-C37E-4D55-BDA4-B44D84730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430EF-0FD1-4B1A-AB02-F0E094EA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84F-B72F-430A-BA3A-E3ABE2CF3BE3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060A8-1986-4740-9595-8E548C9A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E5C79-0DF8-46BF-9B92-F8E56886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9B1D-D836-44F4-9B90-B3509829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23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92866" y="1173165"/>
            <a:ext cx="11108337" cy="5046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8229" y="168897"/>
            <a:ext cx="11118179" cy="883083"/>
          </a:xfrm>
        </p:spPr>
        <p:txBody>
          <a:bodyPr/>
          <a:lstStyle>
            <a:lvl1pPr>
              <a:defRPr sz="2800">
                <a:solidFill>
                  <a:srgbClr val="342A6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0229" y="6284917"/>
            <a:ext cx="11120975" cy="485775"/>
          </a:xfrm>
          <a:prstGeom prst="rect">
            <a:avLst/>
          </a:prstGeom>
        </p:spPr>
        <p:txBody>
          <a:bodyPr anchor="b"/>
          <a:lstStyle>
            <a:lvl1pPr marL="57144" indent="0">
              <a:buNone/>
              <a:defRPr sz="11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83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83" y="420307"/>
            <a:ext cx="9021380" cy="478328"/>
          </a:xfrm>
          <a:prstGeom prst="rect">
            <a:avLst/>
          </a:prstGeom>
        </p:spPr>
        <p:txBody>
          <a:bodyPr anchor="t"/>
          <a:lstStyle>
            <a:lvl1pPr>
              <a:defRPr sz="4000" b="1">
                <a:latin typeface="Oswald" panose="00000500000000000000" pitchFamily="2" charset="0"/>
                <a:ea typeface="Oswald" panose="00000500000000000000" pitchFamily="2" charset="0"/>
                <a:cs typeface="Oswald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3185" y="986113"/>
            <a:ext cx="9021379" cy="3303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3251" y="1907631"/>
            <a:ext cx="9021312" cy="45360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75B3CC-79FB-429C-93BF-A33A803C0539}"/>
              </a:ext>
            </a:extLst>
          </p:cNvPr>
          <p:cNvGrpSpPr/>
          <p:nvPr userDrawn="1"/>
        </p:nvGrpSpPr>
        <p:grpSpPr>
          <a:xfrm rot="16200000" flipH="1">
            <a:off x="-3286125" y="3286125"/>
            <a:ext cx="6858000" cy="285750"/>
            <a:chOff x="-343391" y="1"/>
            <a:chExt cx="9830782" cy="2772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A7E0E9-9DD4-4D36-B696-2AE2221E1C9B}"/>
                </a:ext>
              </a:extLst>
            </p:cNvPr>
            <p:cNvSpPr/>
            <p:nvPr userDrawn="1"/>
          </p:nvSpPr>
          <p:spPr>
            <a:xfrm>
              <a:off x="-343391" y="1"/>
              <a:ext cx="9830782" cy="117734"/>
            </a:xfrm>
            <a:prstGeom prst="rect">
              <a:avLst/>
            </a:prstGeom>
            <a:solidFill>
              <a:srgbClr val="F24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76C0AD-8BC3-4E19-BAAE-5D6B340543C0}"/>
                </a:ext>
              </a:extLst>
            </p:cNvPr>
            <p:cNvSpPr/>
            <p:nvPr userDrawn="1"/>
          </p:nvSpPr>
          <p:spPr>
            <a:xfrm>
              <a:off x="-343391" y="159477"/>
              <a:ext cx="9830782" cy="1177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D2CB309-E887-4C6E-8C76-9CF331F717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5699" y="242489"/>
            <a:ext cx="1300551" cy="4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5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83" y="420307"/>
            <a:ext cx="9021380" cy="478328"/>
          </a:xfrm>
          <a:prstGeom prst="rect">
            <a:avLst/>
          </a:prstGeom>
        </p:spPr>
        <p:txBody>
          <a:bodyPr anchor="t"/>
          <a:lstStyle>
            <a:lvl1pPr>
              <a:defRPr sz="4000" b="1">
                <a:solidFill>
                  <a:schemeClr val="accent1"/>
                </a:solidFill>
                <a:latin typeface="Oswald "/>
                <a:ea typeface="Oswald "/>
                <a:cs typeface="Oswald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3253" y="1907631"/>
            <a:ext cx="9021233" cy="45360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3185" y="986113"/>
            <a:ext cx="9021379" cy="3303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AFCBB-0A30-4C64-B05A-FDB45CA65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5699" y="242489"/>
            <a:ext cx="1300551" cy="4198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FAFA1-67CE-4F4D-A0F4-211EE12790F8}"/>
              </a:ext>
            </a:extLst>
          </p:cNvPr>
          <p:cNvGrpSpPr/>
          <p:nvPr userDrawn="1"/>
        </p:nvGrpSpPr>
        <p:grpSpPr>
          <a:xfrm rot="16200000" flipH="1">
            <a:off x="-3286125" y="3286125"/>
            <a:ext cx="6858000" cy="285750"/>
            <a:chOff x="-343391" y="1"/>
            <a:chExt cx="9830782" cy="2772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0B4360-E031-4907-87DB-26CD3D22921E}"/>
                </a:ext>
              </a:extLst>
            </p:cNvPr>
            <p:cNvSpPr/>
            <p:nvPr userDrawn="1"/>
          </p:nvSpPr>
          <p:spPr>
            <a:xfrm>
              <a:off x="-343391" y="1"/>
              <a:ext cx="9830782" cy="117734"/>
            </a:xfrm>
            <a:prstGeom prst="rect">
              <a:avLst/>
            </a:prstGeom>
            <a:solidFill>
              <a:srgbClr val="F24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90DED-FFB0-4573-8520-3DD9C9924A73}"/>
                </a:ext>
              </a:extLst>
            </p:cNvPr>
            <p:cNvSpPr/>
            <p:nvPr userDrawn="1"/>
          </p:nvSpPr>
          <p:spPr>
            <a:xfrm>
              <a:off x="-343391" y="159477"/>
              <a:ext cx="9830782" cy="1177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- Oran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83" y="420307"/>
            <a:ext cx="9021380" cy="478328"/>
          </a:xfrm>
          <a:prstGeom prst="rect">
            <a:avLst/>
          </a:prstGeom>
        </p:spPr>
        <p:txBody>
          <a:bodyPr anchor="t"/>
          <a:lstStyle>
            <a:lvl1pPr>
              <a:defRPr sz="4000" b="1">
                <a:solidFill>
                  <a:schemeClr val="accent2"/>
                </a:solidFill>
                <a:latin typeface="Oswald "/>
                <a:ea typeface="Oswald "/>
                <a:cs typeface="Oswald 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3253" y="1907631"/>
            <a:ext cx="9021233" cy="45360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3185" y="986113"/>
            <a:ext cx="9021379" cy="33031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erriweather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CEFF31-2C88-4C85-BA51-EE08DB7E1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5699" y="242489"/>
            <a:ext cx="1300551" cy="4198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4B55F46-ADA9-4C40-8439-B139935F4CBC}"/>
              </a:ext>
            </a:extLst>
          </p:cNvPr>
          <p:cNvGrpSpPr/>
          <p:nvPr userDrawn="1"/>
        </p:nvGrpSpPr>
        <p:grpSpPr>
          <a:xfrm rot="16200000" flipH="1">
            <a:off x="-3286125" y="3286125"/>
            <a:ext cx="6858000" cy="285750"/>
            <a:chOff x="-343391" y="1"/>
            <a:chExt cx="9830782" cy="2772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2D3FB6-E961-40C2-8D07-94F869C1A3A1}"/>
                </a:ext>
              </a:extLst>
            </p:cNvPr>
            <p:cNvSpPr/>
            <p:nvPr userDrawn="1"/>
          </p:nvSpPr>
          <p:spPr>
            <a:xfrm>
              <a:off x="-343391" y="1"/>
              <a:ext cx="9830782" cy="117734"/>
            </a:xfrm>
            <a:prstGeom prst="rect">
              <a:avLst/>
            </a:prstGeom>
            <a:solidFill>
              <a:srgbClr val="F24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0CF78E-E4D7-4CC7-882B-A1DA863E900F}"/>
                </a:ext>
              </a:extLst>
            </p:cNvPr>
            <p:cNvSpPr/>
            <p:nvPr userDrawn="1"/>
          </p:nvSpPr>
          <p:spPr>
            <a:xfrm>
              <a:off x="-343391" y="159477"/>
              <a:ext cx="9830782" cy="1177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268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20487" y="3626059"/>
            <a:ext cx="8164287" cy="290079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>
                <a:ln>
                  <a:noFill/>
                </a:ln>
                <a:solidFill>
                  <a:srgbClr val="F24D28"/>
                </a:solidFill>
                <a:effectLst/>
                <a:uLnTx/>
                <a:uFillTx/>
                <a:latin typeface="Oswald "/>
                <a:ea typeface="Anton" charset="0"/>
                <a:cs typeface="Anton" charset="0"/>
              </a:rPr>
              <a:t>CONTACT US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Arimo" charset="0"/>
                <a:ea typeface="Arimo" charset="0"/>
                <a:cs typeface="Arimo" charset="0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Combat Stress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Tyrwhitt House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Oaklawn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Road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Leatherhead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Surrey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KT22 0BX 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enquiries: 01372 587 000 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contactus@combatstress.org.uk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Website: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combatstress.org.uk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 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24-hour Helpline: 0800 138 1619 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registered in England and Wales No 256353,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7272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Charity No 206002, Charity Scotland No SC038828</a:t>
            </a:r>
          </a:p>
        </p:txBody>
      </p:sp>
    </p:spTree>
    <p:extLst>
      <p:ext uri="{BB962C8B-B14F-4D97-AF65-F5344CB8AC3E}">
        <p14:creationId xmlns:p14="http://schemas.microsoft.com/office/powerpoint/2010/main" val="67063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23167B0-CEC1-437A-8B3E-29D78C54D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" y="-1588"/>
            <a:ext cx="1217718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91AD73-9B7C-41D3-9CBC-C68CFBF618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0352" y="6367464"/>
            <a:ext cx="393064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00">
                <a:solidFill>
                  <a:schemeClr val="bg1"/>
                </a:solidFill>
                <a:latin typeface="Libre Baskerville" panose="02000000000000000000" pitchFamily="2" charset="0"/>
              </a:rPr>
              <a:t>combatstress.org.uk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7361C21-2090-4DAB-BCA6-0F31AED9DF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17" y="5018088"/>
            <a:ext cx="240241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068260"/>
            <a:ext cx="12192000" cy="733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27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23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34DB-35A5-4074-9AC2-299B40149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C91C5-BEA1-456C-9681-52454AE4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85988-18E9-4C62-9DA5-3C36174A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84F-B72F-430A-BA3A-E3ABE2CF3BE3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EAFDD-EAD4-433A-B845-4B308989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A6967-FA3E-43B0-8812-D328A338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9B1D-D836-44F4-9B90-B3509829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1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400" y="687227"/>
            <a:ext cx="11347200" cy="52188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5128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BBA8-64F5-40BF-9525-CF60951F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01F4A-D206-478F-A286-72051672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984F-B72F-430A-BA3A-E3ABE2CF3BE3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0DB6B-63BD-402A-B457-BB853703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ADCDE-94B4-4985-8414-F3735E3D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49B1D-D836-44F4-9B90-B35098294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8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20035" y="554422"/>
            <a:ext cx="10733767" cy="1998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7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>
              <a:ln>
                <a:noFill/>
              </a:ln>
              <a:solidFill>
                <a:srgbClr val="008AC6"/>
              </a:solidFill>
              <a:effectLst/>
              <a:uLnTx/>
              <a:uFillTx/>
              <a:latin typeface="Anton" charset="0"/>
              <a:ea typeface="Anton" charset="0"/>
              <a:cs typeface="Anton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677BC-B57E-4352-8FF5-4D4887EEB4FC}"/>
              </a:ext>
            </a:extLst>
          </p:cNvPr>
          <p:cNvGrpSpPr/>
          <p:nvPr userDrawn="1"/>
        </p:nvGrpSpPr>
        <p:grpSpPr>
          <a:xfrm rot="16200000" flipH="1">
            <a:off x="-3196486" y="3196487"/>
            <a:ext cx="6858003" cy="465027"/>
            <a:chOff x="-343391" y="1"/>
            <a:chExt cx="9830782" cy="2772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E91122-91DA-4F61-A7DE-A0B69EB5F10F}"/>
                </a:ext>
              </a:extLst>
            </p:cNvPr>
            <p:cNvSpPr/>
            <p:nvPr userDrawn="1"/>
          </p:nvSpPr>
          <p:spPr>
            <a:xfrm>
              <a:off x="-343391" y="1"/>
              <a:ext cx="9830782" cy="117734"/>
            </a:xfrm>
            <a:prstGeom prst="rect">
              <a:avLst/>
            </a:prstGeom>
            <a:solidFill>
              <a:srgbClr val="F24D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34B41C-95ED-4FA1-8C82-30A74936881F}"/>
                </a:ext>
              </a:extLst>
            </p:cNvPr>
            <p:cNvSpPr/>
            <p:nvPr userDrawn="1"/>
          </p:nvSpPr>
          <p:spPr>
            <a:xfrm>
              <a:off x="-343391" y="159477"/>
              <a:ext cx="9830782" cy="1177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5C3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38B4A62-CB67-4295-80DE-06EA4FE3548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01250" y="255103"/>
            <a:ext cx="1923225" cy="6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4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9" r:id="rId6"/>
    <p:sldLayoutId id="2147483950" r:id="rId7"/>
    <p:sldLayoutId id="2147483953" r:id="rId8"/>
    <p:sldLayoutId id="2147483954" r:id="rId9"/>
    <p:sldLayoutId id="2147483740" r:id="rId10"/>
    <p:sldLayoutId id="2147483912" r:id="rId11"/>
    <p:sldLayoutId id="2147483956" r:id="rId12"/>
    <p:sldLayoutId id="21474839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500" kern="1200">
          <a:solidFill>
            <a:schemeClr val="tx1"/>
          </a:solidFill>
          <a:latin typeface="Libre Baskerville" charset="0"/>
          <a:ea typeface="Libre Baskerville" charset="0"/>
          <a:cs typeface="Libre Baskervill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11168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mbatstress.org.uk/training-for-organisations-May-202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help.combatstress.org.uk/" TargetMode="External"/><Relationship Id="rId2" Type="http://schemas.openxmlformats.org/officeDocument/2006/relationships/hyperlink" Target="http://www.combatstress.org.uk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.uk/r/CSTandE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11168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70BDB1A6-8F36-45E9-B0F0-83249AD0EFB3}"/>
              </a:ext>
            </a:extLst>
          </p:cNvPr>
          <p:cNvSpPr/>
          <p:nvPr/>
        </p:nvSpPr>
        <p:spPr>
          <a:xfrm>
            <a:off x="1834438" y="980660"/>
            <a:ext cx="8674536" cy="4353987"/>
          </a:xfrm>
          <a:prstGeom prst="roundRect">
            <a:avLst/>
          </a:prstGeom>
          <a:solidFill>
            <a:srgbClr val="878787">
              <a:alpha val="53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en-US" sz="200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endParaRPr lang="en-US" sz="200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endParaRPr lang="en-US" sz="300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r>
              <a:rPr lang="en-US" sz="3000" i="1">
                <a:solidFill>
                  <a:srgbClr val="1C366B"/>
                </a:solidFill>
                <a:latin typeface="Merriweather" panose="00000500000000000000" pitchFamily="2" charset="0"/>
              </a:rPr>
              <a:t>The Combat Stress Training </a:t>
            </a:r>
            <a:r>
              <a:rPr lang="en-US" sz="3000" i="1" err="1">
                <a:solidFill>
                  <a:srgbClr val="1C366B"/>
                </a:solidFill>
                <a:latin typeface="Merriweather" panose="00000500000000000000" pitchFamily="2" charset="0"/>
              </a:rPr>
              <a:t>Programme</a:t>
            </a:r>
            <a:r>
              <a:rPr lang="en-US" sz="3000" i="1">
                <a:solidFill>
                  <a:srgbClr val="1C366B"/>
                </a:solidFill>
                <a:latin typeface="Merriweather" panose="00000500000000000000" pitchFamily="2" charset="0"/>
              </a:rPr>
              <a:t>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</a:pPr>
            <a:endParaRPr lang="en-US" sz="2600" b="1">
              <a:solidFill>
                <a:srgbClr val="1C366B"/>
              </a:solidFill>
              <a:latin typeface="Oswald" panose="00000500000000000000" pitchFamily="2" charset="0"/>
            </a:endParaRPr>
          </a:p>
          <a:p>
            <a:pPr lvl="0" algn="ctr" fontAlgn="auto">
              <a:lnSpc>
                <a:spcPct val="90000"/>
              </a:lnSpc>
              <a:spcAft>
                <a:spcPts val="0"/>
              </a:spcAft>
            </a:pPr>
            <a:r>
              <a:rPr lang="en-US" sz="4500" b="1">
                <a:solidFill>
                  <a:srgbClr val="1C366B"/>
                </a:solidFill>
                <a:latin typeface="Oswald" panose="00000500000000000000" pitchFamily="2" charset="0"/>
              </a:rPr>
              <a:t>UNDERSTANDING </a:t>
            </a:r>
            <a:br>
              <a:rPr lang="en-US" sz="4500" b="1">
                <a:solidFill>
                  <a:srgbClr val="1C366B"/>
                </a:solidFill>
                <a:latin typeface="Oswald" panose="00000500000000000000" pitchFamily="2" charset="0"/>
              </a:rPr>
            </a:br>
            <a:r>
              <a:rPr lang="en-US" sz="4500" b="1">
                <a:solidFill>
                  <a:srgbClr val="1C366B"/>
                </a:solidFill>
                <a:latin typeface="Oswald" panose="00000500000000000000" pitchFamily="2" charset="0"/>
              </a:rPr>
              <a:t>WHY VETERANS MAY BE VULNERABLE TO POOR</a:t>
            </a:r>
          </a:p>
          <a:p>
            <a:pPr lvl="0" algn="ctr" fontAlgn="auto">
              <a:lnSpc>
                <a:spcPct val="90000"/>
              </a:lnSpc>
              <a:spcAft>
                <a:spcPts val="0"/>
              </a:spcAft>
            </a:pPr>
            <a:r>
              <a:rPr lang="en-US" sz="4500" b="1">
                <a:solidFill>
                  <a:srgbClr val="1C366B"/>
                </a:solidFill>
                <a:latin typeface="Oswald" panose="00000500000000000000" pitchFamily="2" charset="0"/>
              </a:rPr>
              <a:t>MENTAL HEALTH </a:t>
            </a:r>
            <a:endParaRPr lang="en-GB" sz="4500" b="1">
              <a:solidFill>
                <a:srgbClr val="1C366B"/>
              </a:solidFill>
              <a:latin typeface="Oswald" panose="00000500000000000000" pitchFamily="2" charset="0"/>
            </a:endParaRPr>
          </a:p>
          <a:p>
            <a:pPr algn="ctr"/>
            <a:endParaRPr lang="en-US" sz="100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pPr algn="ctr"/>
            <a:endParaRPr lang="en-US" sz="200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pPr algn="ctr"/>
            <a:r>
              <a:rPr lang="en-US" sz="2000">
                <a:solidFill>
                  <a:srgbClr val="1C366B"/>
                </a:solidFill>
                <a:latin typeface="Merriweather" panose="00000500000000000000" pitchFamily="2" charset="0"/>
              </a:rPr>
              <a:t>Module 2 of 4</a:t>
            </a:r>
          </a:p>
          <a:p>
            <a:pPr algn="ctr"/>
            <a:endParaRPr lang="en-US" sz="200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endParaRPr lang="en-US" sz="2000">
              <a:solidFill>
                <a:srgbClr val="1C366B"/>
              </a:solidFill>
              <a:latin typeface="Merriweather" panose="00000500000000000000" pitchFamily="2" charset="0"/>
            </a:endParaRPr>
          </a:p>
          <a:p>
            <a:endParaRPr lang="en-US" sz="2000">
              <a:solidFill>
                <a:srgbClr val="1C366B"/>
              </a:solidFill>
              <a:latin typeface="Merriweather" panose="00000500000000000000" pitchFamily="2" charset="0"/>
            </a:endParaRPr>
          </a:p>
        </p:txBody>
      </p:sp>
      <p:pic>
        <p:nvPicPr>
          <p:cNvPr id="6" name="Picture 5" descr="Positive Pathways Programme - Cobseo">
            <a:extLst>
              <a:ext uri="{FF2B5EF4-FFF2-40B4-BE49-F238E27FC236}">
                <a16:creationId xmlns:a16="http://schemas.microsoft.com/office/drawing/2014/main" id="{235E8857-F78F-4DCA-B120-7B6263B977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16" y="5347899"/>
            <a:ext cx="3348947" cy="122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0D9278C-8EAD-40CE-86C7-9ECA9DA02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56" y="5488288"/>
            <a:ext cx="4734420" cy="9468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8A1E-82B8-408C-A582-1B6F7D59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NEW IDENTITY, A CULTURE SHOCK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157E-7D70-4DB3-8D6E-EC97F9A24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183" y="1456707"/>
            <a:ext cx="9708557" cy="4533223"/>
          </a:xfrm>
        </p:spPr>
        <p:txBody>
          <a:bodyPr/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/>
              <a:t>Assimilation into military culture is a process often described as experiencing a culture shock.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/>
              <a:t>During training, recruits are socialised by stripping them of their civilian identity and replacing it with a military identity. 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/>
              <a:t>A military identity that is infused with the values of duty, honour, courage, integrity, loyalty, and selfless commitment to comrades, unit and nation, with a reliance on ‘family’, ‘camaraderie’ and ‘teamwork’. 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/>
              <a:t>This reliance is necessary when considering the high risk situations and the roles military personnel carry out. 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/>
              <a:t>The new recruit has to make sense of the language, banter, pecking order and traditions.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/>
              <a:t>Breaking down of individualism to form the collective. </a:t>
            </a:r>
          </a:p>
          <a:p>
            <a:pPr>
              <a:spcAft>
                <a:spcPts val="1000"/>
              </a:spcAft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59520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26526" y="1119536"/>
            <a:ext cx="8845324" cy="1067055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002060"/>
                </a:solidFill>
                <a:latin typeface="Oswald" panose="00000800000000000000" pitchFamily="2" charset="0"/>
              </a:rPr>
              <a:t>CRITICAL TO SURVIVING</a:t>
            </a:r>
          </a:p>
          <a:p>
            <a:r>
              <a:rPr lang="en-US" sz="3600">
                <a:solidFill>
                  <a:srgbClr val="002060"/>
                </a:solidFill>
                <a:latin typeface="Oswald" panose="00000800000000000000" pitchFamily="2" charset="0"/>
              </a:rPr>
              <a:t>THE REALITIES OF WAR</a:t>
            </a:r>
          </a:p>
          <a:p>
            <a:br>
              <a:rPr lang="en-US" sz="3800">
                <a:solidFill>
                  <a:srgbClr val="002060"/>
                </a:solidFill>
                <a:latin typeface="Anton" panose="00000500000000000000" pitchFamily="2" charset="0"/>
              </a:rPr>
            </a:br>
            <a:br>
              <a:rPr lang="en-US" sz="4233">
                <a:solidFill>
                  <a:schemeClr val="accent2"/>
                </a:solidFill>
                <a:latin typeface="Anton" panose="00000500000000000000" pitchFamily="2" charset="0"/>
              </a:rPr>
            </a:br>
            <a:endParaRPr lang="en-US" sz="4233">
              <a:solidFill>
                <a:schemeClr val="accent2"/>
              </a:solidFill>
              <a:latin typeface="Anton" panose="000005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622342" y="809959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31324" y="827902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829062" y="925641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94537F-B34B-43F4-9415-D95F7D78A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37" y="410606"/>
            <a:ext cx="3181774" cy="40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2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8A1E-82B8-408C-A582-1B6F7D59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MILITARY FAMILY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157E-7D70-4DB3-8D6E-EC97F9A24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1749287"/>
            <a:ext cx="10255249" cy="46943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/>
              <a:t>A ‘Family’ that can always be relied upon for support in time of need. </a:t>
            </a:r>
            <a:br>
              <a:rPr lang="en-GB" sz="2200"/>
            </a:b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/>
              <a:t>The family that provides a home, food, a salary, healthcare, leisure pursuits, pastoral care and socialisation.  </a:t>
            </a:r>
            <a:br>
              <a:rPr lang="en-GB" sz="2200"/>
            </a:b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/>
              <a:t>This is all achieved within a fixed routine – with someone instructing on what to wear, where to go and what to do.  </a:t>
            </a:r>
            <a:br>
              <a:rPr lang="en-GB" sz="2200"/>
            </a:b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/>
              <a:t>Most military personnel and their families live on base – living, working, playing and socialising together.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5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E61B-4BDA-4F59-8C60-C0BB442D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OCCUPATIONAL IMBALANCE: PROS &amp; CONS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50775-D4A2-4065-AD69-1FFCC816D2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1294410"/>
            <a:ext cx="10998199" cy="514925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/>
              <a:t>Military life and it’s expectations and responsibilities, lead to occupational imbalance which is mainly productive with little time/resources for self-care or leisure.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/>
              <a:t>There are the expectations to replace usual occupations with productive roles of duties in service. 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/>
              <a:t>It is heavily focused on teamwork and occupations are completed collectively (meals, living, protection, patrols, socialising, etc.)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/>
              <a:t>Due to training and tours there can be limited family life/contact and they are not able to undertake normalised occupations.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/>
              <a:t>Due to the system most recruits do not learn basic life skills such as budgeting, cooking, how to rent accommodation, register with a GP or write a CV.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/>
              <a:t>Military training facilitates the creation of loyal teams - recruits develop a ‘bond that transcends all others, even the marriage and family bonds we forge in civilian life’. </a:t>
            </a:r>
          </a:p>
          <a:p>
            <a:pPr>
              <a:spcAft>
                <a:spcPts val="600"/>
              </a:spcAf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5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8A1E-82B8-408C-A582-1B6F7D59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OCCUPATIONAL IMBALANCE: PROS &amp; CONS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7157E-7D70-4DB3-8D6E-EC97F9A24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1" y="1907631"/>
            <a:ext cx="10798174" cy="45360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/>
              <a:t>However, military culture also offers a sense of belonging, a higher status, increases expectations of oneself and instil high moral values. </a:t>
            </a:r>
            <a:br>
              <a:rPr lang="en-GB" sz="2200"/>
            </a:br>
            <a:endParaRPr lang="en-GB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/>
              <a:t>Servicemen and women become very skilled at specific tasks/jobs and develop leadership and problem-solving 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15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68407B-6542-4B71-8710-82107969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>
                <a:latin typeface="Oswald" panose="00000500000000000000" pitchFamily="2" charset="0"/>
              </a:rPr>
              <a:t>STRENGTHS THAT </a:t>
            </a:r>
            <a:br>
              <a:rPr lang="en-GB" sz="4000" b="1">
                <a:latin typeface="Oswald" panose="00000500000000000000" pitchFamily="2" charset="0"/>
              </a:rPr>
            </a:br>
            <a:r>
              <a:rPr lang="en-GB" sz="4000" b="1">
                <a:latin typeface="Oswald" panose="00000500000000000000" pitchFamily="2" charset="0"/>
              </a:rPr>
              <a:t>MILITARY SERVICE </a:t>
            </a:r>
            <a:br>
              <a:rPr lang="en-GB" sz="4000" b="1">
                <a:latin typeface="Oswald" panose="00000500000000000000" pitchFamily="2" charset="0"/>
              </a:rPr>
            </a:br>
            <a:r>
              <a:rPr lang="en-GB" sz="4000" b="1">
                <a:latin typeface="Oswald" panose="00000500000000000000" pitchFamily="2" charset="0"/>
              </a:rPr>
              <a:t>MAY FOSTER </a:t>
            </a:r>
            <a:br>
              <a:rPr lang="en-GB" sz="4000">
                <a:solidFill>
                  <a:srgbClr val="002060"/>
                </a:solidFill>
                <a:latin typeface="Anton" panose="00000500000000000000" pitchFamily="2" charset="0"/>
              </a:rPr>
            </a:br>
            <a:r>
              <a:rPr lang="en-GB" sz="4000">
                <a:solidFill>
                  <a:srgbClr val="002060"/>
                </a:solidFill>
                <a:latin typeface="Anton" panose="00000500000000000000" pitchFamily="2" charset="0"/>
              </a:rPr>
              <a:t> </a:t>
            </a:r>
            <a:br>
              <a:rPr lang="en-GB"/>
            </a:br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98157E-53DC-46D6-8FB7-9D6FF66BB92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1198899"/>
              </p:ext>
            </p:extLst>
          </p:nvPr>
        </p:nvGraphicFramePr>
        <p:xfrm>
          <a:off x="-238126" y="898635"/>
          <a:ext cx="12982575" cy="541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207A3CA-40D5-451D-9072-A8F7CA9D8288}"/>
              </a:ext>
            </a:extLst>
          </p:cNvPr>
          <p:cNvSpPr txBox="1"/>
          <p:nvPr/>
        </p:nvSpPr>
        <p:spPr>
          <a:xfrm>
            <a:off x="9446406" y="1797784"/>
            <a:ext cx="2193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Merriweather" panose="00000500000000000000" pitchFamily="2" charset="0"/>
              </a:rPr>
              <a:t>There are </a:t>
            </a:r>
            <a:br>
              <a:rPr kumimoji="0" lang="en-GB" sz="200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Merriweather" panose="00000500000000000000" pitchFamily="2" charset="0"/>
              </a:rPr>
            </a:br>
            <a:r>
              <a:rPr kumimoji="0" lang="en-GB" sz="200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Merriweather" panose="00000500000000000000" pitchFamily="2" charset="0"/>
              </a:rPr>
              <a:t>many more…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i="1">
                <a:solidFill>
                  <a:srgbClr val="001965"/>
                </a:solidFill>
                <a:latin typeface="Merriweather" panose="00000500000000000000" pitchFamily="2" charset="0"/>
              </a:rPr>
              <a:t>what strengths would you add to this list?</a:t>
            </a:r>
            <a:endParaRPr kumimoji="0" lang="en-GB" sz="2000" i="1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7349E-6573-4DF6-920E-6A46262B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MAY ALSO TRIP US UP….</a:t>
            </a:r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E29AE1-62CF-48F0-AD03-44A1F667C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271319"/>
              </p:ext>
            </p:extLst>
          </p:nvPr>
        </p:nvGraphicFramePr>
        <p:xfrm>
          <a:off x="603184" y="1394092"/>
          <a:ext cx="9874812" cy="48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59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92DB45B-1B35-444A-A9D1-0DC1DD0AE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3183" y="420307"/>
            <a:ext cx="9021380" cy="17386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altLang="en-US" sz="5300"/>
              <a:t>PART 2.1: </a:t>
            </a:r>
            <a:br>
              <a:rPr lang="en-GB" altLang="en-US" sz="5300"/>
            </a:br>
            <a:r>
              <a:rPr lang="en-GB" sz="5900"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ENCOUNTERING TRAUMA</a:t>
            </a:r>
            <a:br>
              <a:rPr lang="en-GB" sz="5900"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5900"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DURING EARLY LIFE &amp; SERVICE </a:t>
            </a:r>
            <a:endParaRPr lang="en-GB" altLang="en-US" sz="5900">
              <a:latin typeface="Oswald" panose="00000800000000000000" pitchFamily="2" charset="0"/>
              <a:ea typeface="Anton" panose="00000500000000000000" pitchFamily="2" charset="0"/>
              <a:cs typeface="Anton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F7B6B-CD77-4D3C-BF70-6A54900512A8}"/>
              </a:ext>
            </a:extLst>
          </p:cNvPr>
          <p:cNvSpPr txBox="1"/>
          <p:nvPr/>
        </p:nvSpPr>
        <p:spPr>
          <a:xfrm>
            <a:off x="603183" y="2873789"/>
            <a:ext cx="8123374" cy="114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altLang="en-US" sz="2400" b="1">
                <a:solidFill>
                  <a:srgbClr val="F24D28"/>
                </a:solidFill>
                <a:latin typeface="Merriweather" panose="00000500000000000000" pitchFamily="2" charset="0"/>
                <a:ea typeface="Anton" panose="00000500000000000000" pitchFamily="2" charset="0"/>
                <a:cs typeface="Anton" panose="00000500000000000000" pitchFamily="2" charset="0"/>
              </a:rPr>
              <a:t>Trauma / adversity encountered during early life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400">
                <a:latin typeface="Merriweather" panose="00000500000000000000" pitchFamily="2" charset="0"/>
              </a:rPr>
              <a:t>Trauma encountered during service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88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1377" y="294374"/>
            <a:ext cx="11083417" cy="1067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233" b="1">
                <a:latin typeface="Oswald" panose="00000500000000000000" pitchFamily="2" charset="0"/>
              </a:rPr>
              <a:t>ADVERSE CHILDHOOD EXPERIENCES </a:t>
            </a:r>
            <a:br>
              <a:rPr lang="en-US" sz="4233" b="1">
                <a:latin typeface="Oswald" panose="00000500000000000000" pitchFamily="2" charset="0"/>
              </a:rPr>
            </a:br>
            <a:r>
              <a:rPr lang="en-US" sz="4233" b="1">
                <a:latin typeface="Oswald" panose="00000500000000000000" pitchFamily="2" charset="0"/>
              </a:rPr>
              <a:t>ARE COMMONLY REPORTED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622342" y="809959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31324" y="827902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829062" y="925641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7D6260-8DA1-46C1-9AF8-AA60DE3EE69F}"/>
              </a:ext>
            </a:extLst>
          </p:cNvPr>
          <p:cNvSpPr/>
          <p:nvPr/>
        </p:nvSpPr>
        <p:spPr>
          <a:xfrm>
            <a:off x="1622342" y="6409737"/>
            <a:ext cx="10316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/>
              <a:t>Ross J, Armour C, Murphy D.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2020, </a:t>
            </a:r>
            <a:r>
              <a:rPr lang="en-GB" sz="1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Childhood adversities in </a:t>
            </a:r>
            <a:r>
              <a:rPr lang="en-GB" sz="1400">
                <a:solidFill>
                  <a:srgbClr val="1C366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 treatment-seeking military veterans.</a:t>
            </a:r>
            <a:r>
              <a:rPr lang="en-GB" sz="1400"/>
              <a:t> British Journal of Military Health.</a:t>
            </a:r>
            <a:r>
              <a:rPr lang="en-US" sz="1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1400" i="1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E889B6F-80C4-4288-9ED8-AB1524A3C0CD}"/>
              </a:ext>
            </a:extLst>
          </p:cNvPr>
          <p:cNvSpPr txBox="1">
            <a:spLocks/>
          </p:cNvSpPr>
          <p:nvPr/>
        </p:nvSpPr>
        <p:spPr>
          <a:xfrm>
            <a:off x="831378" y="1778744"/>
            <a:ext cx="8706322" cy="10670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Merriweather" panose="00000500000000000000" pitchFamily="2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researchers, over 10+ years, have demonstrated that 67% of the population have experienced at least one adverse childhood experience (ACE).</a:t>
            </a:r>
            <a:br>
              <a:rPr lang="en-US" sz="21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10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own research (Ross, </a:t>
            </a:r>
            <a:r>
              <a:rPr lang="en-US" sz="210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Armour</a:t>
            </a:r>
            <a:r>
              <a:rPr lang="en-US" sz="21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Murphy, 2020) into childhood adversities in UK treatment-seeking </a:t>
            </a:r>
            <a:r>
              <a:rPr lang="en-GB" sz="21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military veterans. </a:t>
            </a:r>
            <a:br>
              <a:rPr lang="en-GB" sz="21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100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97% of veterans in the study reported experiencing at least one ACE (n=386 veterans).</a:t>
            </a:r>
          </a:p>
        </p:txBody>
      </p:sp>
    </p:spTree>
    <p:extLst>
      <p:ext uri="{BB962C8B-B14F-4D97-AF65-F5344CB8AC3E}">
        <p14:creationId xmlns:p14="http://schemas.microsoft.com/office/powerpoint/2010/main" val="2390831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6F499B-F068-4723-A994-409A3A0769AD}"/>
              </a:ext>
            </a:extLst>
          </p:cNvPr>
          <p:cNvSpPr/>
          <p:nvPr/>
        </p:nvSpPr>
        <p:spPr>
          <a:xfrm>
            <a:off x="1875043" y="6543675"/>
            <a:ext cx="10316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err="1"/>
              <a:t>Foege</a:t>
            </a:r>
            <a:r>
              <a:rPr lang="en-US" sz="1200"/>
              <a:t> WH. </a:t>
            </a:r>
            <a:r>
              <a:rPr lang="en-US" sz="1200" u="sng"/>
              <a:t>Adverse childhood experiences: A public health perspective. </a:t>
            </a:r>
            <a:r>
              <a:rPr lang="en-US" sz="1200" i="1"/>
              <a:t>Am J </a:t>
            </a:r>
            <a:r>
              <a:rPr lang="en-US" sz="1200" i="1" err="1"/>
              <a:t>Prev</a:t>
            </a:r>
            <a:r>
              <a:rPr lang="en-US" sz="1200" i="1"/>
              <a:t> Med</a:t>
            </a:r>
            <a:r>
              <a:rPr lang="en-US" sz="1200"/>
              <a:t>. 1998;14:354–355.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0A374FBF-61D6-4F07-84AC-6EA84C586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" b="-1"/>
          <a:stretch/>
        </p:blipFill>
        <p:spPr>
          <a:xfrm>
            <a:off x="3781425" y="314325"/>
            <a:ext cx="46291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92DB45B-1B35-444A-A9D1-0DC1DD0AE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3183" y="322510"/>
            <a:ext cx="9021379" cy="478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4800">
                <a:ea typeface="Anton" panose="00000500000000000000" pitchFamily="2" charset="0"/>
                <a:cs typeface="Anton" panose="00000500000000000000" pitchFamily="2" charset="0"/>
              </a:rPr>
              <a:t>WELCOME &amp; INTRODUCTIONS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06A0A-87B8-4C5A-AD53-6871EB1D0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1324947"/>
            <a:ext cx="9875027" cy="5118719"/>
          </a:xfr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highlight>
                <a:srgbClr val="FFFFFF"/>
              </a:highlight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dirty="0">
              <a:highlight>
                <a:srgbClr val="FFFFFF"/>
              </a:highlight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Your facilitators are Dr Naomi Wilson, Lead Clinical Psychologist and Jolandi du Preez, Lead Occupational Therapist. </a:t>
            </a:r>
          </a:p>
          <a:p>
            <a:pPr>
              <a:defRPr/>
            </a:pPr>
            <a:br>
              <a:rPr lang="en-GB" dirty="0">
                <a:highlight>
                  <a:srgbClr val="FFFFFF"/>
                </a:highlight>
              </a:rPr>
            </a:br>
            <a:endParaRPr lang="en-GB" dirty="0">
              <a:highlight>
                <a:srgbClr val="FF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highlight>
                  <a:srgbClr val="FFFFFF"/>
                </a:highlight>
                <a:latin typeface="Open Sans"/>
                <a:ea typeface="Open Sans"/>
                <a:cs typeface="Open Sans"/>
              </a:rPr>
              <a:t>The webinar will be recorded and the recording shared on our ‘on-demand’ training webpage:</a:t>
            </a:r>
            <a:br>
              <a:rPr lang="en-GB" dirty="0"/>
            </a:br>
            <a:r>
              <a:rPr lang="en-GB" sz="1800" u="sng" dirty="0">
                <a:solidFill>
                  <a:srgbClr val="282828"/>
                </a:solidFill>
                <a:effectLst/>
                <a:latin typeface="Arimo" panose="020B0604020202020204" pitchFamily="34" charset="0"/>
                <a:ea typeface="Calibri" panose="020F0502020204030204" pitchFamily="34" charset="0"/>
                <a:hlinkClick r:id="rId2"/>
              </a:rPr>
              <a:t>https://combatstress.org.uk/training-for-organisations-May-2021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endParaRPr lang="en-GB" dirty="0">
              <a:highlight>
                <a:srgbClr val="FF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highlight>
                  <a:srgbClr val="FFFFFF"/>
                </a:highlight>
              </a:rPr>
              <a:t>We will be taking questions, please do submit these in the Q&amp;A box and we will have a Q&amp;A session at the end of the webinar.</a:t>
            </a:r>
          </a:p>
          <a:p>
            <a:pPr>
              <a:defRPr/>
            </a:pPr>
            <a:endParaRPr lang="en-GB" dirty="0">
              <a:highlight>
                <a:srgbClr val="FF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highlight>
                  <a:srgbClr val="FFFFFF"/>
                </a:highlight>
              </a:rPr>
              <a:t> </a:t>
            </a:r>
          </a:p>
          <a:p>
            <a:pPr>
              <a:defRPr/>
            </a:pPr>
            <a:endParaRPr lang="en-GB" dirty="0">
              <a:highlight>
                <a:srgbClr val="FFFFFF"/>
              </a:highligh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27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304D3F-1FD5-4AD0-AECF-A5A4F91D9034}"/>
              </a:ext>
            </a:extLst>
          </p:cNvPr>
          <p:cNvSpPr/>
          <p:nvPr/>
        </p:nvSpPr>
        <p:spPr>
          <a:xfrm>
            <a:off x="1751909" y="6400802"/>
            <a:ext cx="10316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err="1"/>
              <a:t>Foege</a:t>
            </a:r>
            <a:r>
              <a:rPr lang="en-US" sz="1400"/>
              <a:t> WH. </a:t>
            </a:r>
            <a:r>
              <a:rPr lang="en-US" sz="1400" u="sng"/>
              <a:t>Adverse childhood experiences: A public health </a:t>
            </a:r>
            <a:r>
              <a:rPr lang="en-US" sz="1400" u="sng" err="1"/>
              <a:t>perspective</a:t>
            </a:r>
            <a:r>
              <a:rPr lang="en-US" sz="1400" err="1"/>
              <a:t>e</a:t>
            </a:r>
            <a:r>
              <a:rPr lang="en-US" sz="1400"/>
              <a:t>. </a:t>
            </a:r>
            <a:r>
              <a:rPr lang="en-US" sz="1400" i="1"/>
              <a:t>Am J </a:t>
            </a:r>
            <a:r>
              <a:rPr lang="en-US" sz="1400" i="1" err="1"/>
              <a:t>Prev</a:t>
            </a:r>
            <a:r>
              <a:rPr lang="en-US" sz="1400" i="1"/>
              <a:t> Med</a:t>
            </a:r>
            <a:r>
              <a:rPr lang="en-US" sz="1400"/>
              <a:t>. 1998;14:354–355.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9032B0-37D4-4ACB-894B-E4983C974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92" y="1469915"/>
            <a:ext cx="7741816" cy="453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1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A1F7C-8E36-407F-8A58-FCA3F25B73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59CD0-C10D-4515-A6C9-BABC8C662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8305" y="2735186"/>
            <a:ext cx="7866257" cy="3708479"/>
          </a:xfrm>
        </p:spPr>
        <p:txBody>
          <a:bodyPr/>
          <a:lstStyle/>
          <a:p>
            <a:endParaRPr lang="en-GB"/>
          </a:p>
        </p:txBody>
      </p:sp>
      <p:pic>
        <p:nvPicPr>
          <p:cNvPr id="2050" name="Picture 2" descr="ACES Adverse Childhood Experiences Score">
            <a:extLst>
              <a:ext uri="{FF2B5EF4-FFF2-40B4-BE49-F238E27FC236}">
                <a16:creationId xmlns:a16="http://schemas.microsoft.com/office/drawing/2014/main" id="{50212BD8-0E36-495C-BE87-099E52D3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5" y="986113"/>
            <a:ext cx="10987313" cy="56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0EFD04-D180-4F08-B373-6BB1C09C9638}"/>
              </a:ext>
            </a:extLst>
          </p:cNvPr>
          <p:cNvSpPr/>
          <p:nvPr/>
        </p:nvSpPr>
        <p:spPr>
          <a:xfrm>
            <a:off x="1758305" y="6371985"/>
            <a:ext cx="10316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err="1"/>
              <a:t>Foege</a:t>
            </a:r>
            <a:r>
              <a:rPr lang="en-US" sz="1400"/>
              <a:t> WH. </a:t>
            </a:r>
            <a:r>
              <a:rPr lang="en-US" sz="1400" u="sng"/>
              <a:t>Adverse childhood experiences: A public health </a:t>
            </a:r>
            <a:r>
              <a:rPr lang="en-US" sz="1400" u="sng" err="1"/>
              <a:t>perspective</a:t>
            </a:r>
            <a:r>
              <a:rPr lang="en-US" sz="1400" err="1"/>
              <a:t>e</a:t>
            </a:r>
            <a:r>
              <a:rPr lang="en-US" sz="1400"/>
              <a:t>. </a:t>
            </a:r>
            <a:r>
              <a:rPr lang="en-US" sz="1400" i="1"/>
              <a:t>Am J </a:t>
            </a:r>
            <a:r>
              <a:rPr lang="en-US" sz="1400" i="1" err="1"/>
              <a:t>Prev</a:t>
            </a:r>
            <a:r>
              <a:rPr lang="en-US" sz="1400" i="1"/>
              <a:t> Med</a:t>
            </a:r>
            <a:r>
              <a:rPr lang="en-US" sz="1400"/>
              <a:t>. 1998;14:354–355.</a:t>
            </a:r>
          </a:p>
        </p:txBody>
      </p:sp>
    </p:spTree>
    <p:extLst>
      <p:ext uri="{BB962C8B-B14F-4D97-AF65-F5344CB8AC3E}">
        <p14:creationId xmlns:p14="http://schemas.microsoft.com/office/powerpoint/2010/main" val="333976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5C07F-AE13-4FDC-B55D-18ED4F550A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D53A770-C90C-4123-BC53-0CCB2308507C}"/>
              </a:ext>
            </a:extLst>
          </p:cNvPr>
          <p:cNvSpPr/>
          <p:nvPr/>
        </p:nvSpPr>
        <p:spPr>
          <a:xfrm>
            <a:off x="1887798" y="1156585"/>
            <a:ext cx="8558354" cy="5066552"/>
          </a:xfrm>
          <a:prstGeom prst="cloudCallout">
            <a:avLst>
              <a:gd name="adj1" fmla="val -43351"/>
              <a:gd name="adj2" fmla="val 58159"/>
            </a:avLst>
          </a:prstGeom>
          <a:solidFill>
            <a:srgbClr val="F4F2F2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5C3A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F3543-4545-4694-8B0C-5CC12D133A96}"/>
              </a:ext>
            </a:extLst>
          </p:cNvPr>
          <p:cNvSpPr txBox="1"/>
          <p:nvPr/>
        </p:nvSpPr>
        <p:spPr>
          <a:xfrm>
            <a:off x="2673455" y="2308384"/>
            <a:ext cx="650421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your thoughts about the role of Adverse Childhood Experiences?</a:t>
            </a:r>
          </a:p>
          <a:p>
            <a:pPr lvl="1" algn="ctr"/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 algn="ctr"/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body of research familiar or new to you?</a:t>
            </a:r>
            <a:endParaRPr lang="en-US" sz="28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1C366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51A092-258A-4777-B071-37F737E62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888" y="700088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sz="3600" b="1">
                <a:solidFill>
                  <a:srgbClr val="1C366B"/>
                </a:solidFill>
                <a:latin typeface="Oswald" panose="00000500000000000000" pitchFamily="2" charset="0"/>
                <a:ea typeface="+mj-ea"/>
                <a:cs typeface="+mj-cs"/>
              </a:rPr>
              <a:t>A MOMENT TO REFLECT…</a:t>
            </a:r>
          </a:p>
        </p:txBody>
      </p:sp>
    </p:spTree>
    <p:extLst>
      <p:ext uri="{BB962C8B-B14F-4D97-AF65-F5344CB8AC3E}">
        <p14:creationId xmlns:p14="http://schemas.microsoft.com/office/powerpoint/2010/main" val="1939680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B31D-891C-4B10-A636-469B2F5F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LIFE DEFINING DECISION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BCA68-5905-4E2E-A2E5-55052F2AB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1" y="1535411"/>
            <a:ext cx="9117750" cy="400477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/>
              <a:t>The military can be an attractive opportunity for many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/>
              <a:t>The Armed Forces often recruit young people living in socially disadvantaged areas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/>
              <a:t>There are various factors that can influence the decision to join:</a:t>
            </a:r>
          </a:p>
          <a:p>
            <a:pPr marL="11430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desire to break free from current circumstances </a:t>
            </a:r>
          </a:p>
          <a:p>
            <a:pPr marL="11430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employment opportunities </a:t>
            </a:r>
          </a:p>
          <a:p>
            <a:pPr marL="11430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desire to make a positive change to life pathways</a:t>
            </a:r>
          </a:p>
          <a:p>
            <a:pPr marL="11430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Wanting to find structure</a:t>
            </a:r>
          </a:p>
          <a:p>
            <a:pPr marL="11430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may also be some ‘unvoiced’ motivations….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20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200"/>
          </a:p>
          <a:p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3051993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083AB7-0EDA-4632-808D-9B55AE05C049}"/>
              </a:ext>
            </a:extLst>
          </p:cNvPr>
          <p:cNvCxnSpPr>
            <a:cxnSpLocks/>
          </p:cNvCxnSpPr>
          <p:nvPr/>
        </p:nvCxnSpPr>
        <p:spPr>
          <a:xfrm flipV="1">
            <a:off x="7656991" y="3542998"/>
            <a:ext cx="1044718" cy="1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3600" b="1">
                <a:latin typeface="Oswald" panose="00000500000000000000" pitchFamily="2" charset="0"/>
              </a:rPr>
              <a:t>UNVOICED MOTIVATIONS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129299" y="4736061"/>
            <a:ext cx="4330104" cy="1629681"/>
            <a:chOff x="836274" y="3728588"/>
            <a:chExt cx="3693134" cy="1222260"/>
          </a:xfrm>
          <a:solidFill>
            <a:srgbClr val="F4F2F2"/>
          </a:solidFill>
        </p:grpSpPr>
        <p:cxnSp>
          <p:nvCxnSpPr>
            <p:cNvPr id="29" name="Straight Connector 28"/>
            <p:cNvCxnSpPr>
              <a:cxnSpLocks/>
            </p:cNvCxnSpPr>
            <p:nvPr/>
          </p:nvCxnSpPr>
          <p:spPr>
            <a:xfrm flipV="1">
              <a:off x="3126327" y="3929558"/>
              <a:ext cx="1403081" cy="358071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836274" y="3728588"/>
              <a:ext cx="2343150" cy="1222260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GB" sz="2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 emotional </a:t>
              </a:r>
              <a:br>
                <a:rPr lang="en-GB" sz="2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2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desire to belong </a:t>
              </a:r>
              <a:br>
                <a:rPr lang="en-GB" sz="2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2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a supportive group / family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6085839" y="4834630"/>
            <a:ext cx="0" cy="501061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393604" y="1636118"/>
            <a:ext cx="3726038" cy="1948417"/>
            <a:chOff x="1371435" y="764300"/>
            <a:chExt cx="3777518" cy="1461312"/>
          </a:xfrm>
          <a:solidFill>
            <a:srgbClr val="F4F2F2"/>
          </a:solidFill>
        </p:grpSpPr>
        <p:cxnSp>
          <p:nvCxnSpPr>
            <p:cNvPr id="26" name="Straight Connector 25"/>
            <p:cNvCxnSpPr/>
            <p:nvPr/>
          </p:nvCxnSpPr>
          <p:spPr>
            <a:xfrm>
              <a:off x="3829439" y="1496407"/>
              <a:ext cx="1319514" cy="729205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1371435" y="764300"/>
              <a:ext cx="2795185" cy="983973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Get away from difficult family dynamics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91805" y="4702056"/>
            <a:ext cx="3926529" cy="1723102"/>
            <a:chOff x="5268654" y="3488651"/>
            <a:chExt cx="2944897" cy="1292327"/>
          </a:xfrm>
          <a:solidFill>
            <a:srgbClr val="F4F2F2"/>
          </a:solidFill>
        </p:grpSpPr>
        <p:cxnSp>
          <p:nvCxnSpPr>
            <p:cNvPr id="38" name="Straight Connector 37"/>
            <p:cNvCxnSpPr/>
            <p:nvPr/>
          </p:nvCxnSpPr>
          <p:spPr>
            <a:xfrm>
              <a:off x="5268654" y="3488651"/>
              <a:ext cx="877503" cy="608787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5922527" y="3706570"/>
              <a:ext cx="2291024" cy="1074408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GB" sz="20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Repairing the past; </a:t>
              </a:r>
            </a:p>
            <a:p>
              <a:pPr lvl="0" algn="ctr"/>
              <a:r>
                <a:rPr lang="en-GB" sz="20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wanting to prove </a:t>
              </a:r>
            </a:p>
            <a:p>
              <a:pPr lvl="0" algn="ctr"/>
              <a:r>
                <a:rPr lang="en-GB" sz="20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self-worth and value 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25646" y="638621"/>
            <a:ext cx="3262690" cy="2401951"/>
            <a:chOff x="6007075" y="1244277"/>
            <a:chExt cx="2447017" cy="1801464"/>
          </a:xfrm>
          <a:solidFill>
            <a:srgbClr val="F4F2F2"/>
          </a:solidFill>
        </p:grpSpPr>
        <p:cxnSp>
          <p:nvCxnSpPr>
            <p:cNvPr id="41" name="Straight Connector 40"/>
            <p:cNvCxnSpPr>
              <a:cxnSpLocks/>
            </p:cNvCxnSpPr>
            <p:nvPr/>
          </p:nvCxnSpPr>
          <p:spPr>
            <a:xfrm flipV="1">
              <a:off x="6837465" y="2061767"/>
              <a:ext cx="342899" cy="983974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007075" y="1244277"/>
              <a:ext cx="2447017" cy="1171836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GB" sz="20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Wanting to work through or conquer the difficulties from the past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BF6125D-BBDE-4CF2-ACF8-3F0DDAD77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001" y="2771783"/>
            <a:ext cx="3124200" cy="2603500"/>
          </a:xfrm>
          <a:prstGeom prst="rect">
            <a:avLst/>
          </a:prstGeom>
        </p:spPr>
      </p:pic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44501A82-E1D0-418F-9C11-E095B44F09DF}"/>
              </a:ext>
            </a:extLst>
          </p:cNvPr>
          <p:cNvSpPr/>
          <p:nvPr/>
        </p:nvSpPr>
        <p:spPr>
          <a:xfrm>
            <a:off x="8697219" y="2864326"/>
            <a:ext cx="2541839" cy="1357343"/>
          </a:xfrm>
          <a:prstGeom prst="roundRect">
            <a:avLst/>
          </a:prstGeom>
          <a:solidFill>
            <a:srgbClr val="F4F2F2"/>
          </a:solidFill>
          <a:ln w="28575">
            <a:solidFill>
              <a:srgbClr val="008AC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 to step into a hero or rescuer’s identity </a:t>
            </a:r>
          </a:p>
        </p:txBody>
      </p:sp>
    </p:spTree>
    <p:extLst>
      <p:ext uri="{BB962C8B-B14F-4D97-AF65-F5344CB8AC3E}">
        <p14:creationId xmlns:p14="http://schemas.microsoft.com/office/powerpoint/2010/main" val="1078293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92DB45B-1B35-444A-A9D1-0DC1DD0AE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3183" y="420307"/>
            <a:ext cx="9021380" cy="17386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altLang="en-US" sz="5300"/>
              <a:t>PART 2.2: </a:t>
            </a:r>
            <a:br>
              <a:rPr lang="en-GB" altLang="en-US" sz="5300"/>
            </a:br>
            <a:r>
              <a:rPr lang="en-GB" sz="5900"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ENCOUNTERING TRAUMA DURING EARLY LIFE &amp; SERVICE </a:t>
            </a:r>
            <a:endParaRPr lang="en-GB" altLang="en-US" sz="5900">
              <a:latin typeface="Oswald" panose="00000800000000000000" pitchFamily="2" charset="0"/>
              <a:ea typeface="Anton" panose="00000500000000000000" pitchFamily="2" charset="0"/>
              <a:cs typeface="Anton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F7B6B-CD77-4D3C-BF70-6A54900512A8}"/>
              </a:ext>
            </a:extLst>
          </p:cNvPr>
          <p:cNvSpPr txBox="1"/>
          <p:nvPr/>
        </p:nvSpPr>
        <p:spPr>
          <a:xfrm>
            <a:off x="603183" y="2873789"/>
            <a:ext cx="7841570" cy="114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400">
                <a:latin typeface="Merriweather" panose="00000500000000000000" pitchFamily="2" charset="0"/>
              </a:rPr>
              <a:t>Trauma / adversity experienced during early life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400" b="1">
                <a:solidFill>
                  <a:srgbClr val="F24D28"/>
                </a:solidFill>
                <a:latin typeface="Merriweather" panose="00000500000000000000" pitchFamily="2" charset="0"/>
              </a:rPr>
              <a:t>Trauma encountered during service</a:t>
            </a:r>
            <a:endParaRPr lang="en-GB" sz="2400" b="1">
              <a:solidFill>
                <a:srgbClr val="F24D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61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542302" cy="478328"/>
          </a:xfrm>
        </p:spPr>
        <p:txBody>
          <a:bodyPr>
            <a:normAutofit fontScale="90000"/>
          </a:bodyPr>
          <a:lstStyle/>
          <a:p>
            <a:r>
              <a:rPr lang="en-US"/>
              <a:t>TRAUMA EXPERIENCED </a:t>
            </a:r>
            <a:br>
              <a:rPr lang="en-US"/>
            </a:br>
            <a:r>
              <a:rPr lang="en-US"/>
              <a:t>DURING MILITARY SERVICE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3184" y="1853248"/>
            <a:ext cx="10046887" cy="3385111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/>
              <a:t>It is a myth that all Armed Forces personnel suffer from </a:t>
            </a:r>
            <a:br>
              <a:rPr lang="en-GB" sz="2400"/>
            </a:br>
            <a:r>
              <a:rPr lang="en-GB" sz="2400"/>
              <a:t>mental health difficulties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/>
              <a:t>Those that encounter conflict are likely to be psychologically impacted by it; however the majority do not experience </a:t>
            </a:r>
            <a:br>
              <a:rPr lang="en-GB" sz="2400"/>
            </a:br>
            <a:r>
              <a:rPr lang="en-GB" sz="2400"/>
              <a:t>long-lasting mental health wounds as a result of their service. 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/>
              <a:t>Most experience service and deployment as a highly </a:t>
            </a:r>
            <a:br>
              <a:rPr lang="en-GB" sz="2400"/>
            </a:br>
            <a:r>
              <a:rPr lang="en-GB" sz="2400"/>
              <a:t>positive experience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/>
          </a:p>
          <a:p>
            <a:pPr marL="285750" lvl="0" indent="-285750">
              <a:lnSpc>
                <a:spcPct val="100000"/>
              </a:lnSpc>
              <a:buFontTx/>
              <a:buChar char="-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777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8190EF-B271-4CE9-9240-53ADBA60A4D6}"/>
              </a:ext>
            </a:extLst>
          </p:cNvPr>
          <p:cNvCxnSpPr>
            <a:cxnSpLocks/>
          </p:cNvCxnSpPr>
          <p:nvPr/>
        </p:nvCxnSpPr>
        <p:spPr>
          <a:xfrm>
            <a:off x="6992471" y="4621111"/>
            <a:ext cx="1985274" cy="553444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3600"/>
              <a:t>DEALING WITH TRAUMA</a:t>
            </a:r>
            <a:endParaRPr lang="en-GB" sz="3600" b="1">
              <a:solidFill>
                <a:srgbClr val="1C366B"/>
              </a:solidFill>
              <a:latin typeface="Oswald" panose="000005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25413" y="1373990"/>
            <a:ext cx="4165172" cy="2264224"/>
            <a:chOff x="448953" y="419421"/>
            <a:chExt cx="3123879" cy="1698167"/>
          </a:xfrm>
          <a:solidFill>
            <a:srgbClr val="F4F2F2"/>
          </a:solidFill>
        </p:grpSpPr>
        <p:cxnSp>
          <p:nvCxnSpPr>
            <p:cNvPr id="26" name="Straight Connector 25"/>
            <p:cNvCxnSpPr/>
            <p:nvPr/>
          </p:nvCxnSpPr>
          <p:spPr>
            <a:xfrm>
              <a:off x="2253318" y="1388383"/>
              <a:ext cx="1319514" cy="729205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448953" y="419421"/>
              <a:ext cx="2383441" cy="1273327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Support from comrades, unit 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77912" y="3573264"/>
            <a:ext cx="3701908" cy="1926525"/>
            <a:chOff x="1043215" y="3460830"/>
            <a:chExt cx="2776431" cy="1444894"/>
          </a:xfrm>
          <a:solidFill>
            <a:srgbClr val="F4F2F2"/>
          </a:solidFill>
        </p:grpSpPr>
        <p:cxnSp>
          <p:nvCxnSpPr>
            <p:cNvPr id="29" name="Straight Connector 28"/>
            <p:cNvCxnSpPr/>
            <p:nvPr/>
          </p:nvCxnSpPr>
          <p:spPr>
            <a:xfrm flipV="1">
              <a:off x="2373988" y="3460830"/>
              <a:ext cx="1445658" cy="829175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043215" y="3829304"/>
              <a:ext cx="1639905" cy="1076420"/>
            </a:xfrm>
            <a:prstGeom prst="roundRect">
              <a:avLst>
                <a:gd name="adj" fmla="val 18783"/>
              </a:avLst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Humour &amp; </a:t>
              </a:r>
              <a:r>
                <a:rPr lang="en-GB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camaradarie</a:t>
              </a:r>
              <a:r>
                <a:rPr lang="en-GB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</p:grpSp>
      <p:cxnSp>
        <p:nvCxnSpPr>
          <p:cNvPr id="38" name="Straight Connector 37"/>
          <p:cNvCxnSpPr>
            <a:cxnSpLocks/>
            <a:endCxn id="21" idx="0"/>
          </p:cNvCxnSpPr>
          <p:nvPr/>
        </p:nvCxnSpPr>
        <p:spPr>
          <a:xfrm>
            <a:off x="5779506" y="4444864"/>
            <a:ext cx="9885" cy="959194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795119" y="633869"/>
            <a:ext cx="2809881" cy="2295348"/>
            <a:chOff x="4380734" y="946721"/>
            <a:chExt cx="2107411" cy="1721511"/>
          </a:xfrm>
          <a:solidFill>
            <a:srgbClr val="F4F2F2"/>
          </a:solidFill>
        </p:grpSpPr>
        <p:cxnSp>
          <p:nvCxnSpPr>
            <p:cNvPr id="41" name="Straight Connector 40"/>
            <p:cNvCxnSpPr/>
            <p:nvPr/>
          </p:nvCxnSpPr>
          <p:spPr>
            <a:xfrm flipV="1">
              <a:off x="5141059" y="1976086"/>
              <a:ext cx="1138605" cy="692146"/>
            </a:xfrm>
            <a:prstGeom prst="line">
              <a:avLst/>
            </a:prstGeom>
            <a:grpFill/>
            <a:ln w="38100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380734" y="946721"/>
              <a:ext cx="2107411" cy="1227940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Compartmentalising memories and experiences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99A7632-17C7-4728-BEB6-D29E386B571F}"/>
              </a:ext>
            </a:extLst>
          </p:cNvPr>
          <p:cNvSpPr/>
          <p:nvPr/>
        </p:nvSpPr>
        <p:spPr>
          <a:xfrm>
            <a:off x="8605000" y="3071760"/>
            <a:ext cx="3162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0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083AB7-0EDA-4632-808D-9B55AE05C049}"/>
              </a:ext>
            </a:extLst>
          </p:cNvPr>
          <p:cNvCxnSpPr>
            <a:cxnSpLocks/>
          </p:cNvCxnSpPr>
          <p:nvPr/>
        </p:nvCxnSpPr>
        <p:spPr>
          <a:xfrm flipV="1">
            <a:off x="6868487" y="3722838"/>
            <a:ext cx="1390452" cy="8115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3A472882-848E-4E9F-9B42-1E6BC1FB93DF}"/>
              </a:ext>
            </a:extLst>
          </p:cNvPr>
          <p:cNvSpPr/>
          <p:nvPr/>
        </p:nvSpPr>
        <p:spPr>
          <a:xfrm>
            <a:off x="3865645" y="5404058"/>
            <a:ext cx="3847491" cy="959752"/>
          </a:xfrm>
          <a:prstGeom prst="roundRect">
            <a:avLst/>
          </a:prstGeom>
          <a:solidFill>
            <a:srgbClr val="F4F2F2"/>
          </a:solidFill>
          <a:ln w="28575">
            <a:solidFill>
              <a:srgbClr val="008AC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Alcohol or substance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Psychological decompression</a:t>
            </a: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9F0AB558-CE34-487C-B7D9-63F1B5490C52}"/>
              </a:ext>
            </a:extLst>
          </p:cNvPr>
          <p:cNvSpPr/>
          <p:nvPr/>
        </p:nvSpPr>
        <p:spPr>
          <a:xfrm>
            <a:off x="8149848" y="2873997"/>
            <a:ext cx="2809881" cy="1517611"/>
          </a:xfrm>
          <a:prstGeom prst="roundRect">
            <a:avLst/>
          </a:prstGeom>
          <a:solidFill>
            <a:srgbClr val="F4F2F2"/>
          </a:solidFill>
          <a:ln w="28575">
            <a:solidFill>
              <a:srgbClr val="008AC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Staying focussed on the next goal/action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4FD80-A37C-4AB5-BC4D-ADAAF432A21D}"/>
              </a:ext>
            </a:extLst>
          </p:cNvPr>
          <p:cNvSpPr/>
          <p:nvPr/>
        </p:nvSpPr>
        <p:spPr>
          <a:xfrm>
            <a:off x="4442701" y="2522510"/>
            <a:ext cx="2693380" cy="240065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br>
              <a:rPr lang="en-US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GB" sz="22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eterans</a:t>
            </a:r>
            <a:r>
              <a:rPr lang="en-GB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manage their experiences of trauma using a range of ways of coping</a:t>
            </a:r>
          </a:p>
          <a:p>
            <a:pPr algn="ctr"/>
            <a:endParaRPr lang="en-GB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42C86FE0-8C0A-427F-9BF3-C2262651659E}"/>
              </a:ext>
            </a:extLst>
          </p:cNvPr>
          <p:cNvSpPr/>
          <p:nvPr/>
        </p:nvSpPr>
        <p:spPr>
          <a:xfrm>
            <a:off x="8666667" y="4839987"/>
            <a:ext cx="1915791" cy="1300099"/>
          </a:xfrm>
          <a:prstGeom prst="roundRect">
            <a:avLst/>
          </a:prstGeom>
          <a:solidFill>
            <a:srgbClr val="F4F2F2"/>
          </a:solidFill>
          <a:ln w="28575">
            <a:solidFill>
              <a:srgbClr val="008AC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Distraction </a:t>
            </a:r>
          </a:p>
        </p:txBody>
      </p:sp>
    </p:spTree>
    <p:extLst>
      <p:ext uri="{BB962C8B-B14F-4D97-AF65-F5344CB8AC3E}">
        <p14:creationId xmlns:p14="http://schemas.microsoft.com/office/powerpoint/2010/main" val="4075067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542302" cy="478328"/>
          </a:xfrm>
        </p:spPr>
        <p:txBody>
          <a:bodyPr>
            <a:normAutofit fontScale="90000"/>
          </a:bodyPr>
          <a:lstStyle/>
          <a:p>
            <a:r>
              <a:rPr lang="en-US"/>
              <a:t>TRAUMA EXPERIENCED DURING MILITARY SERVICE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30726" y="3823897"/>
            <a:ext cx="8499011" cy="3339157"/>
          </a:xfrm>
        </p:spPr>
        <p:txBody>
          <a:bodyPr/>
          <a:lstStyle/>
          <a:p>
            <a:pPr lvl="0"/>
            <a:endParaRPr lang="en-GB" sz="2400"/>
          </a:p>
          <a:p>
            <a:pPr marL="342900" lvl="0" indent="-342900">
              <a:buFontTx/>
              <a:buChar char="-"/>
            </a:pPr>
            <a:r>
              <a:rPr lang="en-GB" sz="2200"/>
              <a:t>Multiple military traumas are frequent </a:t>
            </a:r>
          </a:p>
          <a:p>
            <a:pPr marL="342900" lvl="0" indent="-342900">
              <a:buFontTx/>
              <a:buChar char="-"/>
            </a:pPr>
            <a:r>
              <a:rPr lang="en-GB" sz="2200"/>
              <a:t>Hidden / unvoiced traumas</a:t>
            </a:r>
          </a:p>
          <a:p>
            <a:pPr marL="342900" lvl="0" indent="-342900">
              <a:buFontTx/>
              <a:buChar char="-"/>
            </a:pPr>
            <a:r>
              <a:rPr lang="en-GB" sz="2200"/>
              <a:t>Military families – intergenerational impact of trauma </a:t>
            </a:r>
          </a:p>
          <a:p>
            <a:pPr lvl="0"/>
            <a:endParaRPr lang="en-US"/>
          </a:p>
        </p:txBody>
      </p:sp>
      <p:pic>
        <p:nvPicPr>
          <p:cNvPr id="1026" name="Picture 2" descr="Rich's Story">
            <a:extLst>
              <a:ext uri="{FF2B5EF4-FFF2-40B4-BE49-F238E27FC236}">
                <a16:creationId xmlns:a16="http://schemas.microsoft.com/office/drawing/2014/main" id="{3A785680-DC2A-4686-9B18-0067F4F8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49" y="1682548"/>
            <a:ext cx="4558030" cy="22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93F82C-5FFC-4BC8-9055-8BD06E795870}"/>
              </a:ext>
            </a:extLst>
          </p:cNvPr>
          <p:cNvSpPr/>
          <p:nvPr/>
        </p:nvSpPr>
        <p:spPr>
          <a:xfrm>
            <a:off x="830727" y="214851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>
                <a:solidFill>
                  <a:srgbClr val="002060"/>
                </a:solidFill>
                <a:latin typeface="Merriweather" panose="00000500000000000000" pitchFamily="2" charset="0"/>
              </a:rPr>
              <a:t>“</a:t>
            </a:r>
            <a:r>
              <a:rPr lang="en-US" sz="2200" b="1" i="1">
                <a:solidFill>
                  <a:srgbClr val="002060"/>
                </a:solidFill>
                <a:latin typeface="Merriweather" panose="00000500000000000000" pitchFamily="2" charset="0"/>
              </a:rPr>
              <a:t>It takes a second for something</a:t>
            </a:r>
          </a:p>
          <a:p>
            <a:pPr lvl="0" algn="ctr"/>
            <a:r>
              <a:rPr lang="en-US" sz="2200" b="1" i="1">
                <a:solidFill>
                  <a:srgbClr val="002060"/>
                </a:solidFill>
                <a:latin typeface="Merriweather" panose="00000500000000000000" pitchFamily="2" charset="0"/>
              </a:rPr>
              <a:t> To enter your head </a:t>
            </a:r>
          </a:p>
          <a:p>
            <a:pPr lvl="0" algn="ctr"/>
            <a:r>
              <a:rPr lang="en-US" sz="2200" b="1" i="1">
                <a:solidFill>
                  <a:srgbClr val="002060"/>
                </a:solidFill>
                <a:latin typeface="Merriweather" panose="00000500000000000000" pitchFamily="2" charset="0"/>
              </a:rPr>
              <a:t>But a lifetime for it to leave” Rich</a:t>
            </a:r>
            <a:endParaRPr lang="en-GB" sz="2400">
              <a:latin typeface="Merriweather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861425-8436-4A7A-87C9-AE8533C40C8A}"/>
              </a:ext>
            </a:extLst>
          </p:cNvPr>
          <p:cNvSpPr/>
          <p:nvPr/>
        </p:nvSpPr>
        <p:spPr>
          <a:xfrm>
            <a:off x="1516958" y="6187750"/>
            <a:ext cx="10316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Hunt, E.J.F., </a:t>
            </a:r>
            <a:r>
              <a:rPr lang="en-US" sz="140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Wessley</a:t>
            </a:r>
            <a:r>
              <a:rPr lang="en-US" sz="1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S., Jones, N, Rana, R, Greenberg, N. (2014). The Mental Health of the UK Armed Forces: Where Facts Meet Fiction. European Journal of </a:t>
            </a:r>
            <a:r>
              <a:rPr lang="en-US" sz="140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Psychotraumatology</a:t>
            </a:r>
            <a:r>
              <a:rPr lang="en-US" sz="1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23617, 1-15. </a:t>
            </a:r>
            <a:endParaRPr lang="en-GB" sz="1400" i="1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2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42C4C-816E-485D-AAB3-512B5DB9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3" y="420307"/>
            <a:ext cx="9598092" cy="478328"/>
          </a:xfrm>
        </p:spPr>
        <p:txBody>
          <a:bodyPr>
            <a:normAutofit fontScale="90000"/>
          </a:bodyPr>
          <a:lstStyle/>
          <a:p>
            <a:r>
              <a:rPr lang="en-GB"/>
              <a:t>INCIDENCE OF MENTAL HEALTH DIFFICULTIES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6423D-ACC7-4134-92EB-276815482B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2" y="1550443"/>
            <a:ext cx="10926990" cy="453603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/>
              <a:t>A small but significant proportion of veterans need mental health support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/>
              <a:t>For the first time, the rate of PTSD among veterans is higher than the rate of PTSD among serving personnel and the general public.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/>
              <a:t>PTSD is more prevalent than alcohol misuse among veterans who served in a combat role in Iraq and/or Afghanistan.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/>
              <a:t>The rate of PTSD among all UK veterans is 7.4%.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/>
              <a:t>The rate of common mental health conditions among all UK veterans is one in five (21.5%).</a:t>
            </a:r>
            <a:endParaRPr lang="en-GB"/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/>
              <a:t>Difficulties include depression, anxiety, alcohol / substance use, anger problems  </a:t>
            </a:r>
          </a:p>
          <a:p>
            <a:pPr>
              <a:spcAft>
                <a:spcPts val="1200"/>
              </a:spcAft>
            </a:pPr>
            <a:endParaRPr lang="en-GB" sz="2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AC8F82-C181-4982-B325-CF266FD9DD77}"/>
              </a:ext>
            </a:extLst>
          </p:cNvPr>
          <p:cNvSpPr/>
          <p:nvPr/>
        </p:nvSpPr>
        <p:spPr>
          <a:xfrm>
            <a:off x="908268" y="6119336"/>
            <a:ext cx="10778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err="1">
                <a:solidFill>
                  <a:schemeClr val="accent4"/>
                </a:solidFill>
              </a:rPr>
              <a:t>Stevelink</a:t>
            </a:r>
            <a:r>
              <a:rPr lang="en-US" sz="1400">
                <a:solidFill>
                  <a:schemeClr val="accent4"/>
                </a:solidFill>
              </a:rPr>
              <a:t>, S.A et al (2018). Mental health outcomes at the end of the British involvement in the Iraq and Afghanistan conflicts:</a:t>
            </a:r>
          </a:p>
          <a:p>
            <a:pPr algn="r"/>
            <a:r>
              <a:rPr lang="en-GB" sz="1400">
                <a:solidFill>
                  <a:schemeClr val="accent4"/>
                </a:solidFill>
              </a:rPr>
              <a:t>a cohort study. </a:t>
            </a:r>
            <a:r>
              <a:rPr lang="en-US" sz="1400">
                <a:solidFill>
                  <a:schemeClr val="accent4"/>
                </a:solidFill>
              </a:rPr>
              <a:t>The British Journal of Psychiatry, 213, 690-697.</a:t>
            </a:r>
            <a:endParaRPr lang="en-GB" sz="1400" i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9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EAEFF1-369A-49EA-A0B9-BE78CDB89BDF}"/>
              </a:ext>
            </a:extLst>
          </p:cNvPr>
          <p:cNvSpPr txBox="1">
            <a:spLocks/>
          </p:cNvSpPr>
          <p:nvPr/>
        </p:nvSpPr>
        <p:spPr>
          <a:xfrm>
            <a:off x="2424114" y="6437313"/>
            <a:ext cx="8078787" cy="330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Libre Baskerville" panose="02000000000000000000" pitchFamily="2" charset="0"/>
                <a:cs typeface="Libre Baskerville" panose="02000000000000000000" pitchFamily="2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Libre Baskerville" panose="02000000000000000000" pitchFamily="2" charset="0"/>
                <a:cs typeface="Libre Baskerville" panose="02000000000000000000" pitchFamily="2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Libre Baskerville" panose="02000000000000000000" pitchFamily="2" charset="0"/>
                <a:cs typeface="Libre Baskerville" panose="02000000000000000000" pitchFamily="2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Libre Baskerville" panose="02000000000000000000" pitchFamily="2" charset="0"/>
                <a:cs typeface="Libre Baskerville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24487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71157C-338B-4247-BFF5-771D7C4F3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7314" y="599272"/>
            <a:ext cx="4594814" cy="47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600">
                <a:solidFill>
                  <a:srgbClr val="1C366B"/>
                </a:solidFill>
              </a:rPr>
              <a:t>THE COMBAT STRESS TRAINING PROGRAMME FOR VETERANS’ WELLBEING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5AE8351-F817-4F57-8607-6B110450A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549254"/>
              </p:ext>
            </p:extLst>
          </p:nvPr>
        </p:nvGraphicFramePr>
        <p:xfrm>
          <a:off x="2857059" y="720152"/>
          <a:ext cx="8396748" cy="5623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40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6EF2-3C1C-4812-A32F-F507172D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IMPORTANT ROLE OF STIGMA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524CB0-993A-4C6C-922C-46F83359F729}"/>
              </a:ext>
            </a:extLst>
          </p:cNvPr>
          <p:cNvSpPr txBox="1"/>
          <p:nvPr/>
        </p:nvSpPr>
        <p:spPr>
          <a:xfrm>
            <a:off x="4251829" y="1229235"/>
            <a:ext cx="38804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own research shows that veterans are coming forward sooner to access support for their mental health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Armed Forces are shifting the culture around mental health: TRIM assessments available and advertising mental health support through the welfare units.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UK is slowly moving towards a more open culture about the impact of mental health struggles amongst all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41CBC75-E62F-4780-AB89-9EACE340C4C0}"/>
              </a:ext>
            </a:extLst>
          </p:cNvPr>
          <p:cNvSpPr/>
          <p:nvPr/>
        </p:nvSpPr>
        <p:spPr>
          <a:xfrm>
            <a:off x="8173255" y="1124242"/>
            <a:ext cx="3649947" cy="2980523"/>
          </a:xfrm>
          <a:prstGeom prst="wedgeEllipseCallout">
            <a:avLst/>
          </a:prstGeom>
          <a:solidFill>
            <a:srgbClr val="1C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2500">
                <a:solidFill>
                  <a:srgbClr val="F4F2F2"/>
                </a:solidFill>
              </a:rPr>
            </a:br>
            <a:r>
              <a:rPr lang="en-GB" sz="2500">
                <a:solidFill>
                  <a:srgbClr val="F4F2F2"/>
                </a:solidFill>
              </a:rPr>
              <a:t>“I didn’t want to show any weakness in front of the others” </a:t>
            </a:r>
            <a:br>
              <a:rPr lang="en-GB" sz="2500">
                <a:solidFill>
                  <a:srgbClr val="F4F2F2"/>
                </a:solidFill>
              </a:rPr>
            </a:br>
            <a:endParaRPr lang="en-GB" i="1">
              <a:solidFill>
                <a:srgbClr val="F4F2F2"/>
              </a:solidFill>
            </a:endParaRPr>
          </a:p>
          <a:p>
            <a:pPr algn="ctr"/>
            <a:r>
              <a:rPr lang="en-GB" i="1">
                <a:solidFill>
                  <a:srgbClr val="F4F2F2"/>
                </a:solidFill>
              </a:rPr>
              <a:t>Dean, served in the Army for seven years</a:t>
            </a:r>
          </a:p>
        </p:txBody>
      </p:sp>
      <p:pic>
        <p:nvPicPr>
          <p:cNvPr id="8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A48515-CD39-44D8-96E6-0EC190266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0" t="6107" r="28128" b="41011"/>
          <a:stretch/>
        </p:blipFill>
        <p:spPr bwMode="auto">
          <a:xfrm>
            <a:off x="603183" y="1229235"/>
            <a:ext cx="3426045" cy="527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75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A59BC7-74C5-450B-9111-3DFAC3CF3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45" y="334740"/>
            <a:ext cx="8353335" cy="26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ts val="75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Oswald" panose="00000500000000000000" pitchFamily="2" charset="0"/>
                <a:ea typeface="Oswald" panose="00000500000000000000" pitchFamily="2" charset="0"/>
                <a:cs typeface="Oswald" panose="000005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altLang="en-US" sz="5300">
                <a:solidFill>
                  <a:srgbClr val="1C366B"/>
                </a:solidFill>
              </a:rPr>
              <a:t>PART 3: </a:t>
            </a:r>
            <a:br>
              <a:rPr lang="en-GB" altLang="en-US" sz="5300">
                <a:solidFill>
                  <a:srgbClr val="1C366B"/>
                </a:solidFill>
              </a:rPr>
            </a:br>
            <a:r>
              <a:rPr lang="en-GB" altLang="en-US" sz="5300">
                <a:solidFill>
                  <a:srgbClr val="1C366B"/>
                </a:solidFill>
              </a:rPr>
              <a:t>THE IMPORTANCE OF TRANSITION FROM MILITARY TO CIVILIAN LIFE</a:t>
            </a:r>
            <a:endParaRPr lang="en-GB" altLang="en-US" sz="5000">
              <a:latin typeface="Anton" panose="00000500000000000000" pitchFamily="2" charset="0"/>
              <a:ea typeface="Anton" panose="00000500000000000000" pitchFamily="2" charset="0"/>
              <a:cs typeface="Anto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5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27B424E-6366-4948-9E55-77B46D56B484}"/>
              </a:ext>
            </a:extLst>
          </p:cNvPr>
          <p:cNvSpPr/>
          <p:nvPr/>
        </p:nvSpPr>
        <p:spPr>
          <a:xfrm>
            <a:off x="4383677" y="3381096"/>
            <a:ext cx="3537635" cy="2787618"/>
          </a:xfrm>
          <a:prstGeom prst="wedgeEllipseCallo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1C366B"/>
                </a:solidFill>
              </a:rPr>
              <a:t>SHARING SOME EXPERIENCES…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9B78D91-51FF-4B7F-AC74-762DCD09DFFC}"/>
              </a:ext>
            </a:extLst>
          </p:cNvPr>
          <p:cNvSpPr/>
          <p:nvPr/>
        </p:nvSpPr>
        <p:spPr>
          <a:xfrm>
            <a:off x="1710909" y="1373739"/>
            <a:ext cx="4052255" cy="3418521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B89E503-54CB-43F3-BD70-AF82F75AF0B5}"/>
              </a:ext>
            </a:extLst>
          </p:cNvPr>
          <p:cNvSpPr/>
          <p:nvPr/>
        </p:nvSpPr>
        <p:spPr>
          <a:xfrm>
            <a:off x="6441436" y="1087993"/>
            <a:ext cx="4153195" cy="3145634"/>
          </a:xfrm>
          <a:prstGeom prst="wedgeEllipseCallout">
            <a:avLst/>
          </a:prstGeom>
          <a:solidFill>
            <a:srgbClr val="F24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B09AA-36BA-48E4-85A3-E42BF8038375}"/>
              </a:ext>
            </a:extLst>
          </p:cNvPr>
          <p:cNvSpPr txBox="1"/>
          <p:nvPr/>
        </p:nvSpPr>
        <p:spPr>
          <a:xfrm>
            <a:off x="1520460" y="2619802"/>
            <a:ext cx="4703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>
                <a:solidFill>
                  <a:srgbClr val="1C366B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“What am I supposed</a:t>
            </a:r>
          </a:p>
          <a:p>
            <a:pPr algn="ctr"/>
            <a:r>
              <a:rPr lang="en-US" sz="2500" b="1" i="1">
                <a:solidFill>
                  <a:srgbClr val="1C366B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to do now?”</a:t>
            </a:r>
            <a:endParaRPr lang="en-GB" sz="2500" b="1" i="1">
              <a:solidFill>
                <a:srgbClr val="FFFFFF"/>
              </a:solidFill>
              <a:latin typeface="Merriweather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DF7A7A-BEA6-4805-8EE4-472C0451CE45}"/>
              </a:ext>
            </a:extLst>
          </p:cNvPr>
          <p:cNvSpPr txBox="1"/>
          <p:nvPr/>
        </p:nvSpPr>
        <p:spPr>
          <a:xfrm>
            <a:off x="6147939" y="2070805"/>
            <a:ext cx="4703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1C366B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“I’ve spent my entire</a:t>
            </a:r>
          </a:p>
          <a:p>
            <a:pPr algn="ctr"/>
            <a:r>
              <a:rPr lang="en-US" sz="2400" b="1" i="1">
                <a:solidFill>
                  <a:srgbClr val="1C366B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adult life planning for</a:t>
            </a:r>
          </a:p>
          <a:p>
            <a:pPr algn="ctr"/>
            <a:r>
              <a:rPr lang="en-US" sz="2400" b="1" i="1">
                <a:solidFill>
                  <a:srgbClr val="1C366B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or actually participating</a:t>
            </a:r>
          </a:p>
          <a:p>
            <a:pPr algn="ctr"/>
            <a:r>
              <a:rPr lang="en-US" sz="2400" b="1" i="1">
                <a:solidFill>
                  <a:srgbClr val="1C366B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in combat.”</a:t>
            </a:r>
            <a:endParaRPr lang="en-GB" sz="2500" b="1" i="1">
              <a:solidFill>
                <a:srgbClr val="FFFFFF"/>
              </a:solidFill>
              <a:latin typeface="Merriweather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857AE-5975-4CE3-87FB-E3DE76771D73}"/>
              </a:ext>
            </a:extLst>
          </p:cNvPr>
          <p:cNvSpPr txBox="1"/>
          <p:nvPr/>
        </p:nvSpPr>
        <p:spPr>
          <a:xfrm>
            <a:off x="3967938" y="4368903"/>
            <a:ext cx="47032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>
                <a:solidFill>
                  <a:srgbClr val="F6F6F6"/>
                </a:solidFill>
                <a:latin typeface="Merriweather" panose="00000500000000000000" pitchFamily="2" charset="0"/>
              </a:rPr>
              <a:t>“</a:t>
            </a:r>
            <a:r>
              <a:rPr lang="en-US" sz="2500" b="1" i="1">
                <a:solidFill>
                  <a:srgbClr val="F6F6F6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 can’t just turn </a:t>
            </a:r>
          </a:p>
          <a:p>
            <a:pPr algn="ctr"/>
            <a:r>
              <a:rPr lang="en-US" sz="2500" b="1" i="1">
                <a:solidFill>
                  <a:srgbClr val="F6F6F6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around and </a:t>
            </a:r>
          </a:p>
          <a:p>
            <a:pPr algn="ctr"/>
            <a:r>
              <a:rPr lang="en-US" sz="2500" b="1" i="1">
                <a:solidFill>
                  <a:srgbClr val="F6F6F6"/>
                </a:solidFill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start over…”</a:t>
            </a:r>
            <a:endParaRPr lang="en-GB" sz="2500" b="1" i="1">
              <a:solidFill>
                <a:srgbClr val="F6F6F6"/>
              </a:solidFill>
              <a:latin typeface="Merriweather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ADBC4-8ED1-4E75-8420-2C22C05C2357}"/>
              </a:ext>
            </a:extLst>
          </p:cNvPr>
          <p:cNvSpPr txBox="1"/>
          <p:nvPr/>
        </p:nvSpPr>
        <p:spPr>
          <a:xfrm>
            <a:off x="766942" y="6484019"/>
            <a:ext cx="1131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GB" sz="1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Burleson, E. (2019). Separating From Service: The Mental Health Handbook for Transitioning Veterans. </a:t>
            </a:r>
            <a:r>
              <a:rPr lang="en-GB" sz="140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Varime</a:t>
            </a:r>
            <a:r>
              <a:rPr lang="en-GB" sz="1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LLC, Texas, USA. </a:t>
            </a:r>
          </a:p>
        </p:txBody>
      </p:sp>
    </p:spTree>
    <p:extLst>
      <p:ext uri="{BB962C8B-B14F-4D97-AF65-F5344CB8AC3E}">
        <p14:creationId xmlns:p14="http://schemas.microsoft.com/office/powerpoint/2010/main" val="4241651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rgbClr val="1C366B"/>
                </a:solidFill>
              </a:rPr>
              <a:t>DIFFICULTIES TRANSITIONING </a:t>
            </a:r>
            <a:br>
              <a:rPr lang="en-GB">
                <a:solidFill>
                  <a:srgbClr val="1C366B"/>
                </a:solidFill>
              </a:rPr>
            </a:br>
            <a:r>
              <a:rPr lang="en-GB">
                <a:solidFill>
                  <a:srgbClr val="1C366B"/>
                </a:solidFill>
              </a:rPr>
              <a:t>FROM THE MILITARY </a:t>
            </a:r>
            <a:endParaRPr lang="en-US">
              <a:solidFill>
                <a:srgbClr val="1C366B"/>
              </a:solidFill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C33080A-BC70-4ED5-9AEF-2F74DE2B9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903801"/>
              </p:ext>
            </p:extLst>
          </p:nvPr>
        </p:nvGraphicFramePr>
        <p:xfrm>
          <a:off x="708263" y="1891828"/>
          <a:ext cx="10775473" cy="453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E37257F-7EE5-4384-9C88-844C92EC5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6566" y="653498"/>
            <a:ext cx="2732190" cy="24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05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40069587"/>
              </p:ext>
            </p:extLst>
          </p:nvPr>
        </p:nvGraphicFramePr>
        <p:xfrm>
          <a:off x="385481" y="332157"/>
          <a:ext cx="11421038" cy="619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507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rmAutofit fontScale="90000"/>
          </a:bodyPr>
          <a:lstStyle/>
          <a:p>
            <a:r>
              <a:rPr lang="en-GB"/>
              <a:t>‘A REVERSE CULTURE SHOCK’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/>
              <a:t>‘Service Life and Beyond – Institution or Culture?’ Bergman, Greenberg et al (2014)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11002C8-A3EC-4629-AFA0-8B7A55D62D9B}"/>
              </a:ext>
            </a:extLst>
          </p:cNvPr>
          <p:cNvSpPr txBox="1">
            <a:spLocks/>
          </p:cNvSpPr>
          <p:nvPr/>
        </p:nvSpPr>
        <p:spPr>
          <a:xfrm>
            <a:off x="603184" y="1715204"/>
            <a:ext cx="8858316" cy="39961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/>
              <a:t>Moving from the military family to the civilian world may be experienced as a second culture shock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/>
              <a:t>It is estimated that 6% of veterans struggle to adjust to life as a civilian 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/>
              <a:t>Life skills such as budgeting, cooking, organising accommodation, registering with a GP, writing a CV – each of these may be new skills to develop </a:t>
            </a:r>
          </a:p>
          <a:p>
            <a:pPr>
              <a:spcAft>
                <a:spcPts val="600"/>
              </a:spcAft>
            </a:pPr>
            <a:endParaRPr lang="en-GB" sz="2400"/>
          </a:p>
          <a:p>
            <a:pPr>
              <a:spcAft>
                <a:spcPts val="600"/>
              </a:spcAft>
            </a:pPr>
            <a:endParaRPr lang="en-GB" sz="2400"/>
          </a:p>
          <a:p>
            <a:pPr>
              <a:spcAft>
                <a:spcPts val="600"/>
              </a:spcAft>
            </a:pPr>
            <a:r>
              <a:rPr lang="en-GB" sz="240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rmAutofit fontScale="90000"/>
          </a:bodyPr>
          <a:lstStyle/>
          <a:p>
            <a:r>
              <a:rPr lang="en-GB"/>
              <a:t>LIFE SKILLS, PREPAREDNESS &amp;</a:t>
            </a:r>
            <a:br>
              <a:rPr lang="en-GB"/>
            </a:br>
            <a:r>
              <a:rPr lang="en-GB"/>
              <a:t>READINESS FOR CIVILIAN LIFE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11002C8-A3EC-4629-AFA0-8B7A55D62D9B}"/>
              </a:ext>
            </a:extLst>
          </p:cNvPr>
          <p:cNvSpPr txBox="1">
            <a:spLocks/>
          </p:cNvSpPr>
          <p:nvPr/>
        </p:nvSpPr>
        <p:spPr>
          <a:xfrm>
            <a:off x="603184" y="1834948"/>
            <a:ext cx="6262152" cy="4536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As many as 6 out of 10 veterans disengage from support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  <a:p>
            <a:endParaRPr lang="en-GB" sz="2400"/>
          </a:p>
          <a:p>
            <a:r>
              <a:rPr lang="en-GB" sz="240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93EDF5-E86E-4808-B825-EA2FB3E1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771" y="1829116"/>
            <a:ext cx="4841855" cy="4439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0C670A-AE76-40E9-96E8-B561BEA2071F}"/>
              </a:ext>
            </a:extLst>
          </p:cNvPr>
          <p:cNvSpPr/>
          <p:nvPr/>
        </p:nvSpPr>
        <p:spPr>
          <a:xfrm>
            <a:off x="371475" y="6370983"/>
            <a:ext cx="11544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>
                <a:solidFill>
                  <a:schemeClr val="accent4"/>
                </a:solidFill>
              </a:rPr>
              <a:t>M</a:t>
            </a:r>
            <a:r>
              <a:rPr lang="pl-PL" sz="1400">
                <a:solidFill>
                  <a:schemeClr val="accent4"/>
                </a:solidFill>
              </a:rPr>
              <a:t>urphy,</a:t>
            </a:r>
            <a:r>
              <a:rPr lang="en-GB" sz="1400">
                <a:solidFill>
                  <a:schemeClr val="accent4"/>
                </a:solidFill>
              </a:rPr>
              <a:t> D,</a:t>
            </a:r>
            <a:r>
              <a:rPr lang="pl-PL" sz="1400">
                <a:solidFill>
                  <a:schemeClr val="accent4"/>
                </a:solidFill>
              </a:rPr>
              <a:t> </a:t>
            </a:r>
            <a:r>
              <a:rPr lang="en-GB" sz="1400">
                <a:solidFill>
                  <a:schemeClr val="accent4"/>
                </a:solidFill>
              </a:rPr>
              <a:t>B</a:t>
            </a:r>
            <a:r>
              <a:rPr lang="pl-PL" sz="1400">
                <a:solidFill>
                  <a:schemeClr val="accent4"/>
                </a:solidFill>
              </a:rPr>
              <a:t>usuttil</a:t>
            </a:r>
            <a:r>
              <a:rPr lang="en-GB" sz="1400">
                <a:solidFill>
                  <a:schemeClr val="accent4"/>
                </a:solidFill>
              </a:rPr>
              <a:t>, W. (2019). </a:t>
            </a:r>
            <a:r>
              <a:rPr lang="en-US" sz="1400">
                <a:solidFill>
                  <a:schemeClr val="accent4"/>
                </a:solidFill>
              </a:rPr>
              <a:t>Understanding the needs of veterans </a:t>
            </a:r>
            <a:r>
              <a:rPr lang="en-GB" sz="1400">
                <a:solidFill>
                  <a:schemeClr val="accent4"/>
                </a:solidFill>
              </a:rPr>
              <a:t>seeking support for mental health difficulties </a:t>
            </a:r>
            <a:r>
              <a:rPr lang="en-US" sz="1400">
                <a:solidFill>
                  <a:schemeClr val="accent4"/>
                </a:solidFill>
              </a:rPr>
              <a:t>Journal of the Royal Army Medical Corps</a:t>
            </a:r>
            <a:endParaRPr lang="en-GB" sz="14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0AFE9D-CF77-4DDD-96F5-5293F2B6E576}"/>
              </a:ext>
            </a:extLst>
          </p:cNvPr>
          <p:cNvGrpSpPr/>
          <p:nvPr/>
        </p:nvGrpSpPr>
        <p:grpSpPr>
          <a:xfrm>
            <a:off x="1900543" y="1145877"/>
            <a:ext cx="8054693" cy="5297789"/>
            <a:chOff x="1900543" y="1145877"/>
            <a:chExt cx="8054693" cy="5297789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BF8DC648-5E40-47C2-92D7-62D6642A18F2}"/>
                </a:ext>
              </a:extLst>
            </p:cNvPr>
            <p:cNvSpPr/>
            <p:nvPr/>
          </p:nvSpPr>
          <p:spPr>
            <a:xfrm>
              <a:off x="4502907" y="2098498"/>
              <a:ext cx="897741" cy="773523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827F88CC-D255-4346-82C0-DDE7F37FBA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88263539"/>
                </p:ext>
              </p:extLst>
            </p:nvPr>
          </p:nvGraphicFramePr>
          <p:xfrm>
            <a:off x="1900543" y="1145877"/>
            <a:ext cx="8054693" cy="52977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1C366B"/>
                </a:solidFill>
              </a:rPr>
              <a:t>WHAT FACTORS CAN INFLUENCE TRANSITION AND WELLBEING?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9CAC0E-C1C2-4A30-A5AE-763679E08C87}"/>
              </a:ext>
            </a:extLst>
          </p:cNvPr>
          <p:cNvSpPr/>
          <p:nvPr/>
        </p:nvSpPr>
        <p:spPr>
          <a:xfrm>
            <a:off x="8773550" y="3021724"/>
            <a:ext cx="2363372" cy="787791"/>
          </a:xfrm>
          <a:prstGeom prst="roundRect">
            <a:avLst/>
          </a:prstGeom>
          <a:solidFill>
            <a:srgbClr val="1C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 and length of service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88D5BF-C269-4C75-AD07-59EB85C02A06}"/>
              </a:ext>
            </a:extLst>
          </p:cNvPr>
          <p:cNvSpPr/>
          <p:nvPr/>
        </p:nvSpPr>
        <p:spPr>
          <a:xfrm>
            <a:off x="8751401" y="1775178"/>
            <a:ext cx="2363372" cy="787791"/>
          </a:xfrm>
          <a:prstGeom prst="roundRect">
            <a:avLst/>
          </a:prstGeom>
          <a:solidFill>
            <a:srgbClr val="1C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Reasons for discharge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2B0303-1737-45EC-A012-22C2A0029EBF}"/>
              </a:ext>
            </a:extLst>
          </p:cNvPr>
          <p:cNvSpPr/>
          <p:nvPr/>
        </p:nvSpPr>
        <p:spPr>
          <a:xfrm>
            <a:off x="8751401" y="4472442"/>
            <a:ext cx="2363372" cy="787791"/>
          </a:xfrm>
          <a:prstGeom prst="roundRect">
            <a:avLst/>
          </a:prstGeom>
          <a:solidFill>
            <a:srgbClr val="1C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Preparedness for Civilian Life</a:t>
            </a:r>
          </a:p>
        </p:txBody>
      </p:sp>
    </p:spTree>
    <p:extLst>
      <p:ext uri="{BB962C8B-B14F-4D97-AF65-F5344CB8AC3E}">
        <p14:creationId xmlns:p14="http://schemas.microsoft.com/office/powerpoint/2010/main" val="687712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9A07C41-7184-41AF-97E5-24F657F75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74" y="417751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sz="3600" b="1">
                <a:solidFill>
                  <a:srgbClr val="1C366B"/>
                </a:solidFill>
                <a:latin typeface="Oswald" panose="00000500000000000000" pitchFamily="2" charset="0"/>
                <a:ea typeface="+mj-ea"/>
                <a:cs typeface="+mj-cs"/>
              </a:rPr>
              <a:t>‘SEPARATING’ </a:t>
            </a:r>
            <a:br>
              <a:rPr lang="en-GB" altLang="en-US" sz="3600" b="1">
                <a:solidFill>
                  <a:srgbClr val="1C366B"/>
                </a:solidFill>
                <a:latin typeface="Oswald" panose="00000500000000000000" pitchFamily="2" charset="0"/>
                <a:ea typeface="+mj-ea"/>
                <a:cs typeface="+mj-cs"/>
              </a:rPr>
            </a:br>
            <a:r>
              <a:rPr lang="en-GB" altLang="en-US" sz="3600" b="1">
                <a:solidFill>
                  <a:srgbClr val="1C366B"/>
                </a:solidFill>
                <a:latin typeface="Oswald" panose="00000500000000000000" pitchFamily="2" charset="0"/>
                <a:ea typeface="+mj-ea"/>
                <a:cs typeface="+mj-cs"/>
              </a:rPr>
              <a:t>FROM SERVICE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1FB4ECC-4FBF-4B92-B08A-A675D3DF9572}"/>
              </a:ext>
            </a:extLst>
          </p:cNvPr>
          <p:cNvSpPr/>
          <p:nvPr/>
        </p:nvSpPr>
        <p:spPr>
          <a:xfrm>
            <a:off x="3020759" y="542018"/>
            <a:ext cx="7805346" cy="5236466"/>
          </a:xfrm>
          <a:prstGeom prst="wedgeEllipseCallout">
            <a:avLst/>
          </a:prstGeom>
          <a:solidFill>
            <a:srgbClr val="F6F6F6"/>
          </a:solidFill>
          <a:ln w="190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F3543-4545-4694-8B0C-5CC12D133A96}"/>
              </a:ext>
            </a:extLst>
          </p:cNvPr>
          <p:cNvSpPr txBox="1"/>
          <p:nvPr/>
        </p:nvSpPr>
        <p:spPr>
          <a:xfrm>
            <a:off x="3878022" y="1449250"/>
            <a:ext cx="60908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20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“Separating from the military is a traumatic event. That doesn’t mean it’s negative; for most veterans, the separation event is a positive change. But the change disrupts almost every facet of life in some way, and the upcoming change and the change itself often causes anxiety, worry, pain/discomfort, and sadness or depression…. Difficulty in transition has nothing to do with how capable you are – and everything to do with how human you are.” </a:t>
            </a:r>
          </a:p>
          <a:p>
            <a:pPr lvl="0" algn="ctr">
              <a:defRPr/>
            </a:pPr>
            <a:endParaRPr lang="en-GB" sz="2200">
              <a:solidFill>
                <a:srgbClr val="FFFFFF"/>
              </a:solidFill>
              <a:latin typeface="Merriweather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1BD97-D2A1-41A1-9035-4049FB7EFC93}"/>
              </a:ext>
            </a:extLst>
          </p:cNvPr>
          <p:cNvSpPr txBox="1"/>
          <p:nvPr/>
        </p:nvSpPr>
        <p:spPr>
          <a:xfrm>
            <a:off x="8001000" y="5778484"/>
            <a:ext cx="374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i="1">
                <a:latin typeface="Merriweather" panose="00000500000000000000" pitchFamily="2" charset="0"/>
              </a:rPr>
              <a:t>Eric Burleson, Author of </a:t>
            </a:r>
          </a:p>
          <a:p>
            <a:pPr lvl="0" algn="ctr">
              <a:defRPr/>
            </a:pPr>
            <a:r>
              <a:rPr lang="en-GB" i="1">
                <a:latin typeface="Merriweather" panose="00000500000000000000" pitchFamily="2" charset="0"/>
              </a:rPr>
              <a:t>‘Separating From Service.’</a:t>
            </a:r>
          </a:p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EB0723-6D8B-4C15-8FEA-58F62322EA97}"/>
              </a:ext>
            </a:extLst>
          </p:cNvPr>
          <p:cNvSpPr txBox="1"/>
          <p:nvPr/>
        </p:nvSpPr>
        <p:spPr>
          <a:xfrm>
            <a:off x="766942" y="6455443"/>
            <a:ext cx="1131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GB" sz="1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Burleson, E. (2019). Separating From Service: The Mental Health Handbook for Transitioning Veterans. </a:t>
            </a:r>
            <a:r>
              <a:rPr lang="en-GB" sz="140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Varime</a:t>
            </a:r>
            <a:r>
              <a:rPr lang="en-GB" sz="1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LLC, Texas, USA. </a:t>
            </a:r>
          </a:p>
        </p:txBody>
      </p:sp>
    </p:spTree>
    <p:extLst>
      <p:ext uri="{BB962C8B-B14F-4D97-AF65-F5344CB8AC3E}">
        <p14:creationId xmlns:p14="http://schemas.microsoft.com/office/powerpoint/2010/main" val="2771619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rmAutofit fontScale="90000"/>
          </a:bodyPr>
          <a:lstStyle/>
          <a:p>
            <a:r>
              <a:rPr lang="en-GB"/>
              <a:t>MILITARY LIFE VS CIVILIAN LIFE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11002C8-A3EC-4629-AFA0-8B7A55D62D9B}"/>
              </a:ext>
            </a:extLst>
          </p:cNvPr>
          <p:cNvSpPr txBox="1">
            <a:spLocks/>
          </p:cNvSpPr>
          <p:nvPr/>
        </p:nvSpPr>
        <p:spPr>
          <a:xfrm>
            <a:off x="638354" y="1834948"/>
            <a:ext cx="4811952" cy="4536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/>
          </a:p>
          <a:p>
            <a:endParaRPr lang="en-GB" sz="2400"/>
          </a:p>
          <a:p>
            <a:r>
              <a:rPr lang="en-GB" sz="240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ECB121C-81ED-45E2-9B10-F7EF7BA321D6}"/>
              </a:ext>
            </a:extLst>
          </p:cNvPr>
          <p:cNvSpPr txBox="1">
            <a:spLocks/>
          </p:cNvSpPr>
          <p:nvPr/>
        </p:nvSpPr>
        <p:spPr>
          <a:xfrm>
            <a:off x="5354375" y="1750562"/>
            <a:ext cx="6014328" cy="4655128"/>
          </a:xfrm>
          <a:prstGeom prst="rect">
            <a:avLst/>
          </a:prstGeom>
          <a:solidFill>
            <a:srgbClr val="CBDAE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/>
              <a:t>Depending on a veterans’ service experience, they may have had little need or opportunity to undertake many of these tasks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/>
              <a:t>When they did have opportunities, there may have been only a narrow choice of pre-defined options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/>
              <a:t>For example, “Hey mate” is not an acceptable way to address an officer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400"/>
              <a:t>Civilian life is much more nuanced 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87AC375-D223-49E1-9F1E-ED4324E48DE8}"/>
              </a:ext>
            </a:extLst>
          </p:cNvPr>
          <p:cNvSpPr txBox="1">
            <a:spLocks/>
          </p:cNvSpPr>
          <p:nvPr/>
        </p:nvSpPr>
        <p:spPr>
          <a:xfrm>
            <a:off x="603184" y="1750562"/>
            <a:ext cx="4550707" cy="3961107"/>
          </a:xfrm>
          <a:prstGeom prst="rect">
            <a:avLst/>
          </a:prstGeom>
          <a:solidFill>
            <a:srgbClr val="CBDAE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Negotiating the demands of civilian life often requires:</a:t>
            </a:r>
          </a:p>
          <a:p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Identify the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Identify the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Communicate the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Decide with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Implement solutions </a:t>
            </a:r>
          </a:p>
          <a:p>
            <a:endParaRPr lang="en-GB" sz="2400"/>
          </a:p>
          <a:p>
            <a:r>
              <a:rPr lang="en-GB" sz="240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8854E-CE37-4F3D-A7F3-D996E271CBE7}"/>
              </a:ext>
            </a:extLst>
          </p:cNvPr>
          <p:cNvSpPr txBox="1"/>
          <p:nvPr/>
        </p:nvSpPr>
        <p:spPr>
          <a:xfrm>
            <a:off x="1019175" y="6458378"/>
            <a:ext cx="1131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Burleson, E. (2019). Separating From Service: The Mental Health Handbook for Transitioning Veterans. </a:t>
            </a:r>
            <a:r>
              <a:rPr lang="en-GB" sz="140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Varime</a:t>
            </a:r>
            <a:r>
              <a:rPr lang="en-GB" sz="1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LLC, Texas, USA. </a:t>
            </a:r>
          </a:p>
        </p:txBody>
      </p:sp>
    </p:spTree>
    <p:extLst>
      <p:ext uri="{BB962C8B-B14F-4D97-AF65-F5344CB8AC3E}">
        <p14:creationId xmlns:p14="http://schemas.microsoft.com/office/powerpoint/2010/main" val="38522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 animBg="1"/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5" y="358068"/>
            <a:ext cx="9021380" cy="478328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1C366B"/>
                </a:solidFill>
              </a:rPr>
              <a:t>OUTLINE OF TODAY’S 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3185" y="1120392"/>
            <a:ext cx="10488885" cy="33031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8000"/>
              <a:t>Module 2: Understanding Why Veterans May be Vulnerable to Poor Mental Health</a:t>
            </a:r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CE10D9-FC4B-4B7B-84BF-259F83AF4954}"/>
              </a:ext>
            </a:extLst>
          </p:cNvPr>
          <p:cNvSpPr/>
          <p:nvPr/>
        </p:nvSpPr>
        <p:spPr>
          <a:xfrm>
            <a:off x="1060998" y="2410945"/>
            <a:ext cx="9319478" cy="933091"/>
          </a:xfrm>
          <a:custGeom>
            <a:avLst/>
            <a:gdLst>
              <a:gd name="connsiteX0" fmla="*/ 0 w 6516657"/>
              <a:gd name="connsiteY0" fmla="*/ 127923 h 767520"/>
              <a:gd name="connsiteX1" fmla="*/ 127923 w 6516657"/>
              <a:gd name="connsiteY1" fmla="*/ 0 h 767520"/>
              <a:gd name="connsiteX2" fmla="*/ 6388734 w 6516657"/>
              <a:gd name="connsiteY2" fmla="*/ 0 h 767520"/>
              <a:gd name="connsiteX3" fmla="*/ 6516657 w 6516657"/>
              <a:gd name="connsiteY3" fmla="*/ 127923 h 767520"/>
              <a:gd name="connsiteX4" fmla="*/ 6516657 w 6516657"/>
              <a:gd name="connsiteY4" fmla="*/ 639597 h 767520"/>
              <a:gd name="connsiteX5" fmla="*/ 6388734 w 6516657"/>
              <a:gd name="connsiteY5" fmla="*/ 767520 h 767520"/>
              <a:gd name="connsiteX6" fmla="*/ 127923 w 6516657"/>
              <a:gd name="connsiteY6" fmla="*/ 767520 h 767520"/>
              <a:gd name="connsiteX7" fmla="*/ 0 w 6516657"/>
              <a:gd name="connsiteY7" fmla="*/ 639597 h 767520"/>
              <a:gd name="connsiteX8" fmla="*/ 0 w 6516657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657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388734" y="0"/>
                </a:lnTo>
                <a:cubicBezTo>
                  <a:pt x="6459384" y="0"/>
                  <a:pt x="6516657" y="57273"/>
                  <a:pt x="6516657" y="127923"/>
                </a:cubicBezTo>
                <a:lnTo>
                  <a:pt x="6516657" y="639597"/>
                </a:lnTo>
                <a:cubicBezTo>
                  <a:pt x="6516657" y="710247"/>
                  <a:pt x="6459384" y="767520"/>
                  <a:pt x="6388734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olidFill>
            <a:srgbClr val="008AC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781" tIns="37467" rIns="283781" bIns="37467" numCol="1" spcCol="1270" anchor="ctr" anchorCtr="0">
            <a:noAutofit/>
          </a:bodyPr>
          <a:lstStyle/>
          <a:p>
            <a:pPr marL="514350" indent="-51435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GB" sz="24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unique culture of military and veteran life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05EC14-F6F0-4A5B-BF7E-6FEC2585007D}"/>
              </a:ext>
            </a:extLst>
          </p:cNvPr>
          <p:cNvSpPr/>
          <p:nvPr/>
        </p:nvSpPr>
        <p:spPr>
          <a:xfrm>
            <a:off x="1038724" y="3607731"/>
            <a:ext cx="9319478" cy="933091"/>
          </a:xfrm>
          <a:custGeom>
            <a:avLst/>
            <a:gdLst>
              <a:gd name="connsiteX0" fmla="*/ 0 w 6516657"/>
              <a:gd name="connsiteY0" fmla="*/ 127923 h 767520"/>
              <a:gd name="connsiteX1" fmla="*/ 127923 w 6516657"/>
              <a:gd name="connsiteY1" fmla="*/ 0 h 767520"/>
              <a:gd name="connsiteX2" fmla="*/ 6388734 w 6516657"/>
              <a:gd name="connsiteY2" fmla="*/ 0 h 767520"/>
              <a:gd name="connsiteX3" fmla="*/ 6516657 w 6516657"/>
              <a:gd name="connsiteY3" fmla="*/ 127923 h 767520"/>
              <a:gd name="connsiteX4" fmla="*/ 6516657 w 6516657"/>
              <a:gd name="connsiteY4" fmla="*/ 639597 h 767520"/>
              <a:gd name="connsiteX5" fmla="*/ 6388734 w 6516657"/>
              <a:gd name="connsiteY5" fmla="*/ 767520 h 767520"/>
              <a:gd name="connsiteX6" fmla="*/ 127923 w 6516657"/>
              <a:gd name="connsiteY6" fmla="*/ 767520 h 767520"/>
              <a:gd name="connsiteX7" fmla="*/ 0 w 6516657"/>
              <a:gd name="connsiteY7" fmla="*/ 639597 h 767520"/>
              <a:gd name="connsiteX8" fmla="*/ 0 w 6516657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657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388734" y="0"/>
                </a:lnTo>
                <a:cubicBezTo>
                  <a:pt x="6459384" y="0"/>
                  <a:pt x="6516657" y="57273"/>
                  <a:pt x="6516657" y="127923"/>
                </a:cubicBezTo>
                <a:lnTo>
                  <a:pt x="6516657" y="639597"/>
                </a:lnTo>
                <a:cubicBezTo>
                  <a:pt x="6516657" y="710247"/>
                  <a:pt x="6459384" y="767520"/>
                  <a:pt x="6388734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olidFill>
            <a:srgbClr val="008AC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781" tIns="37467" rIns="283781" bIns="37467" numCol="1" spcCol="1270" anchor="ctr" anchorCtr="0">
            <a:noAutofit/>
          </a:bodyPr>
          <a:lstStyle/>
          <a:p>
            <a:pPr marL="514350" lvl="0" indent="-51435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 startAt="2"/>
            </a:pPr>
            <a:r>
              <a:rPr lang="en-GB" sz="24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Encountering trauma during service and early life</a:t>
            </a:r>
            <a:endParaRPr lang="en-GB" sz="2400" kern="120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E83149-BBE2-41DC-9D27-4E6AA33801BE}"/>
              </a:ext>
            </a:extLst>
          </p:cNvPr>
          <p:cNvSpPr/>
          <p:nvPr/>
        </p:nvSpPr>
        <p:spPr>
          <a:xfrm>
            <a:off x="1038724" y="4804517"/>
            <a:ext cx="9341752" cy="933091"/>
          </a:xfrm>
          <a:custGeom>
            <a:avLst/>
            <a:gdLst>
              <a:gd name="connsiteX0" fmla="*/ 0 w 8864026"/>
              <a:gd name="connsiteY0" fmla="*/ 127923 h 767520"/>
              <a:gd name="connsiteX1" fmla="*/ 127923 w 8864026"/>
              <a:gd name="connsiteY1" fmla="*/ 0 h 767520"/>
              <a:gd name="connsiteX2" fmla="*/ 8736103 w 8864026"/>
              <a:gd name="connsiteY2" fmla="*/ 0 h 767520"/>
              <a:gd name="connsiteX3" fmla="*/ 8864026 w 8864026"/>
              <a:gd name="connsiteY3" fmla="*/ 127923 h 767520"/>
              <a:gd name="connsiteX4" fmla="*/ 8864026 w 8864026"/>
              <a:gd name="connsiteY4" fmla="*/ 639597 h 767520"/>
              <a:gd name="connsiteX5" fmla="*/ 8736103 w 8864026"/>
              <a:gd name="connsiteY5" fmla="*/ 767520 h 767520"/>
              <a:gd name="connsiteX6" fmla="*/ 127923 w 8864026"/>
              <a:gd name="connsiteY6" fmla="*/ 767520 h 767520"/>
              <a:gd name="connsiteX7" fmla="*/ 0 w 8864026"/>
              <a:gd name="connsiteY7" fmla="*/ 639597 h 767520"/>
              <a:gd name="connsiteX8" fmla="*/ 0 w 8864026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4026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8736103" y="0"/>
                </a:lnTo>
                <a:cubicBezTo>
                  <a:pt x="8806753" y="0"/>
                  <a:pt x="8864026" y="57273"/>
                  <a:pt x="8864026" y="127923"/>
                </a:cubicBezTo>
                <a:lnTo>
                  <a:pt x="8864026" y="639597"/>
                </a:lnTo>
                <a:cubicBezTo>
                  <a:pt x="8864026" y="710247"/>
                  <a:pt x="8806753" y="767520"/>
                  <a:pt x="8736103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olidFill>
            <a:srgbClr val="008AC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781" tIns="37467" rIns="283781" bIns="37467" numCol="1" spcCol="1270" anchor="ctr" anchorCtr="0">
            <a:noAutofit/>
          </a:bodyPr>
          <a:lstStyle/>
          <a:p>
            <a:pPr marL="514350" lvl="0" indent="-51435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 startAt="3"/>
            </a:pPr>
            <a:r>
              <a:rPr lang="en-GB" sz="24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 transition from military to civilian life</a:t>
            </a:r>
          </a:p>
        </p:txBody>
      </p:sp>
    </p:spTree>
    <p:extLst>
      <p:ext uri="{BB962C8B-B14F-4D97-AF65-F5344CB8AC3E}">
        <p14:creationId xmlns:p14="http://schemas.microsoft.com/office/powerpoint/2010/main" val="1808481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rmAutofit fontScale="90000"/>
          </a:bodyPr>
          <a:lstStyle/>
          <a:p>
            <a:r>
              <a:rPr lang="en-GB"/>
              <a:t>THE GOAL OF INTEGRATION 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11002C8-A3EC-4629-AFA0-8B7A55D62D9B}"/>
              </a:ext>
            </a:extLst>
          </p:cNvPr>
          <p:cNvSpPr txBox="1">
            <a:spLocks/>
          </p:cNvSpPr>
          <p:nvPr/>
        </p:nvSpPr>
        <p:spPr>
          <a:xfrm>
            <a:off x="638354" y="1834948"/>
            <a:ext cx="4811952" cy="4536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/>
          </a:p>
          <a:p>
            <a:endParaRPr lang="en-GB" sz="2400"/>
          </a:p>
          <a:p>
            <a:r>
              <a:rPr lang="en-GB" sz="240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87AC375-D223-49E1-9F1E-ED4324E48DE8}"/>
              </a:ext>
            </a:extLst>
          </p:cNvPr>
          <p:cNvSpPr txBox="1">
            <a:spLocks/>
          </p:cNvSpPr>
          <p:nvPr/>
        </p:nvSpPr>
        <p:spPr>
          <a:xfrm>
            <a:off x="638354" y="1373160"/>
            <a:ext cx="8658046" cy="4536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/>
              <a:t>A notion of becoming part of the civilian communities in which a veteran lives.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/>
              <a:t>A noble goal, but seems to attempt to make veterans more like civilians, or at least less like service-members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/>
              <a:t>“To try and make us less like our former selves is an insult”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/>
              <a:t>“Goal is to take our histories in the military and make them a part of our whole self”</a:t>
            </a:r>
          </a:p>
          <a:p>
            <a:pPr>
              <a:spcAft>
                <a:spcPts val="1200"/>
              </a:spcAft>
            </a:pPr>
            <a:br>
              <a:rPr lang="en-GB" sz="2400">
                <a:solidFill>
                  <a:srgbClr val="F24D28"/>
                </a:solidFill>
              </a:rPr>
            </a:br>
            <a:endParaRPr lang="en-GB" sz="2200">
              <a:solidFill>
                <a:srgbClr val="F24D28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28665-4C30-4E59-9819-020EC4592AEF}"/>
              </a:ext>
            </a:extLst>
          </p:cNvPr>
          <p:cNvSpPr txBox="1"/>
          <p:nvPr/>
        </p:nvSpPr>
        <p:spPr>
          <a:xfrm>
            <a:off x="638354" y="6370983"/>
            <a:ext cx="1131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GB" sz="1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Burleson, E. (2019). Separating From Service: The Mental Health Handbook for Transitioning Veterans. </a:t>
            </a:r>
            <a:r>
              <a:rPr lang="en-GB" sz="1400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Varime</a:t>
            </a:r>
            <a:r>
              <a:rPr lang="en-GB" sz="14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LLC, Texas, USA. </a:t>
            </a:r>
          </a:p>
        </p:txBody>
      </p:sp>
    </p:spTree>
    <p:extLst>
      <p:ext uri="{BB962C8B-B14F-4D97-AF65-F5344CB8AC3E}">
        <p14:creationId xmlns:p14="http://schemas.microsoft.com/office/powerpoint/2010/main" val="34907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A59BC7-74C5-450B-9111-3DFAC3CF3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45" y="334740"/>
            <a:ext cx="8353335" cy="26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ts val="75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Oswald" panose="00000500000000000000" pitchFamily="2" charset="0"/>
                <a:ea typeface="Oswald" panose="00000500000000000000" pitchFamily="2" charset="0"/>
                <a:cs typeface="Oswald" panose="00000500000000000000" pitchFamily="2" charset="0"/>
              </a:defRPr>
            </a:lvl1pPr>
          </a:lstStyle>
          <a:p>
            <a:pPr>
              <a:lnSpc>
                <a:spcPct val="100000"/>
              </a:lnSpc>
            </a:pPr>
            <a:br>
              <a:rPr lang="en-GB" altLang="en-US" sz="5300">
                <a:solidFill>
                  <a:srgbClr val="1C366B"/>
                </a:solidFill>
              </a:rPr>
            </a:br>
            <a:r>
              <a:rPr lang="en-GB" altLang="en-US" sz="5300">
                <a:solidFill>
                  <a:srgbClr val="1C366B"/>
                </a:solidFill>
              </a:rPr>
              <a:t>SUPPORTING TRANSITION FROM MILITARY TO CIVILIAN LIFE</a:t>
            </a:r>
            <a:endParaRPr lang="en-GB" altLang="en-US" sz="5000">
              <a:latin typeface="Anton" panose="00000500000000000000" pitchFamily="2" charset="0"/>
              <a:ea typeface="Anton" panose="00000500000000000000" pitchFamily="2" charset="0"/>
              <a:cs typeface="Anton" panose="000005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B2B9E3-818A-49FE-BABE-1F2D005E63C9}"/>
              </a:ext>
            </a:extLst>
          </p:cNvPr>
          <p:cNvSpPr txBox="1">
            <a:spLocks/>
          </p:cNvSpPr>
          <p:nvPr/>
        </p:nvSpPr>
        <p:spPr>
          <a:xfrm>
            <a:off x="775529" y="2831631"/>
            <a:ext cx="9021312" cy="45360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31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E2A0D4F-A4EE-4E31-8E44-1458DE16C2BE}"/>
              </a:ext>
            </a:extLst>
          </p:cNvPr>
          <p:cNvGrpSpPr/>
          <p:nvPr/>
        </p:nvGrpSpPr>
        <p:grpSpPr>
          <a:xfrm>
            <a:off x="603183" y="3350086"/>
            <a:ext cx="4968633" cy="1926525"/>
            <a:chOff x="1043215" y="3460830"/>
            <a:chExt cx="2776431" cy="1444894"/>
          </a:xfrm>
          <a:solidFill>
            <a:srgbClr val="F4F2F2"/>
          </a:solidFill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498298-6BFB-4064-BDE1-F638B4F28223}"/>
                </a:ext>
              </a:extLst>
            </p:cNvPr>
            <p:cNvCxnSpPr/>
            <p:nvPr/>
          </p:nvCxnSpPr>
          <p:spPr>
            <a:xfrm flipV="1">
              <a:off x="2373988" y="3460830"/>
              <a:ext cx="1445658" cy="829175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E8AA8DDF-A81A-4E3E-BDA1-D26A65B562C5}"/>
                </a:ext>
              </a:extLst>
            </p:cNvPr>
            <p:cNvSpPr/>
            <p:nvPr/>
          </p:nvSpPr>
          <p:spPr>
            <a:xfrm>
              <a:off x="1043215" y="3829304"/>
              <a:ext cx="1639905" cy="1076420"/>
            </a:xfrm>
            <a:prstGeom prst="roundRect">
              <a:avLst>
                <a:gd name="adj" fmla="val 18783"/>
              </a:avLst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>
                  <a:solidFill>
                    <a:srgbClr val="1C366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Relationships:</a:t>
              </a:r>
            </a:p>
            <a:p>
              <a:pPr algn="ctr"/>
              <a:r>
                <a:rPr lang="en-US">
                  <a:solidFill>
                    <a:srgbClr val="1C366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 with other veterans &amp; civilians, for support &amp; advocacy</a:t>
              </a:r>
            </a:p>
            <a:p>
              <a:pPr algn="ctr"/>
              <a:r>
                <a:rPr lang="en-US">
                  <a:solidFill>
                    <a:srgbClr val="1C366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- Buddy support</a:t>
              </a:r>
            </a:p>
            <a:p>
              <a:pPr algn="ctr"/>
              <a:endPara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GB" sz="3600" b="1">
                <a:solidFill>
                  <a:srgbClr val="1C366B"/>
                </a:solidFill>
                <a:latin typeface="Oswald" panose="00000500000000000000" pitchFamily="2" charset="0"/>
              </a:rPr>
              <a:t>SUPPORTING TRANSITION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827275" y="1360368"/>
            <a:ext cx="4165172" cy="2264224"/>
            <a:chOff x="448953" y="419421"/>
            <a:chExt cx="3123879" cy="1698167"/>
          </a:xfrm>
          <a:solidFill>
            <a:srgbClr val="F4F2F2"/>
          </a:solidFill>
        </p:grpSpPr>
        <p:cxnSp>
          <p:nvCxnSpPr>
            <p:cNvPr id="26" name="Straight Connector 25"/>
            <p:cNvCxnSpPr/>
            <p:nvPr/>
          </p:nvCxnSpPr>
          <p:spPr>
            <a:xfrm>
              <a:off x="2253318" y="1388383"/>
              <a:ext cx="1319514" cy="729205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448953" y="419421"/>
              <a:ext cx="2383441" cy="1273327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55434" y="4466017"/>
            <a:ext cx="2186540" cy="2274394"/>
            <a:chOff x="1751019" y="3200238"/>
            <a:chExt cx="1639905" cy="1705796"/>
          </a:xfrm>
          <a:solidFill>
            <a:srgbClr val="F4F2F2"/>
          </a:solidFill>
        </p:grpSpPr>
        <p:cxnSp>
          <p:nvCxnSpPr>
            <p:cNvPr id="29" name="Straight Connector 28"/>
            <p:cNvCxnSpPr>
              <a:cxnSpLocks/>
            </p:cNvCxnSpPr>
            <p:nvPr/>
          </p:nvCxnSpPr>
          <p:spPr>
            <a:xfrm flipV="1">
              <a:off x="2465365" y="3200238"/>
              <a:ext cx="577326" cy="728041"/>
            </a:xfrm>
            <a:prstGeom prst="line">
              <a:avLst/>
            </a:prstGeom>
            <a:grpFill/>
            <a:ln w="28575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751019" y="3829614"/>
              <a:ext cx="1639905" cy="1076420"/>
            </a:xfrm>
            <a:prstGeom prst="roundRect">
              <a:avLst>
                <a:gd name="adj" fmla="val 18783"/>
              </a:avLst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7371674" y="4635029"/>
            <a:ext cx="1170004" cy="811716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476894" y="433253"/>
            <a:ext cx="2959564" cy="2244808"/>
            <a:chOff x="5141059" y="984626"/>
            <a:chExt cx="2219673" cy="1683606"/>
          </a:xfrm>
          <a:solidFill>
            <a:srgbClr val="F4F2F2"/>
          </a:solidFill>
        </p:grpSpPr>
        <p:cxnSp>
          <p:nvCxnSpPr>
            <p:cNvPr id="41" name="Straight Connector 40"/>
            <p:cNvCxnSpPr/>
            <p:nvPr/>
          </p:nvCxnSpPr>
          <p:spPr>
            <a:xfrm flipV="1">
              <a:off x="5141059" y="1976086"/>
              <a:ext cx="1138605" cy="692146"/>
            </a:xfrm>
            <a:prstGeom prst="line">
              <a:avLst/>
            </a:prstGeom>
            <a:grpFill/>
            <a:ln w="38100">
              <a:solidFill>
                <a:srgbClr val="008AC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5253321" y="984626"/>
              <a:ext cx="2107411" cy="1227940"/>
            </a:xfrm>
            <a:prstGeom prst="roundRect">
              <a:avLst/>
            </a:prstGeom>
            <a:grpFill/>
            <a:ln w="28575">
              <a:solidFill>
                <a:srgbClr val="008AC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99A7632-17C7-4728-BEB6-D29E386B571F}"/>
              </a:ext>
            </a:extLst>
          </p:cNvPr>
          <p:cNvSpPr/>
          <p:nvPr/>
        </p:nvSpPr>
        <p:spPr>
          <a:xfrm>
            <a:off x="8605000" y="3071760"/>
            <a:ext cx="3162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0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083AB7-0EDA-4632-808D-9B55AE05C049}"/>
              </a:ext>
            </a:extLst>
          </p:cNvPr>
          <p:cNvCxnSpPr/>
          <p:nvPr/>
        </p:nvCxnSpPr>
        <p:spPr>
          <a:xfrm flipV="1">
            <a:off x="8014827" y="3629521"/>
            <a:ext cx="869423" cy="1"/>
          </a:xfrm>
          <a:prstGeom prst="line">
            <a:avLst/>
          </a:prstGeom>
          <a:ln w="3810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3A472882-848E-4E9F-9B42-1E6BC1FB93DF}"/>
              </a:ext>
            </a:extLst>
          </p:cNvPr>
          <p:cNvSpPr/>
          <p:nvPr/>
        </p:nvSpPr>
        <p:spPr>
          <a:xfrm>
            <a:off x="8541678" y="4854264"/>
            <a:ext cx="2631167" cy="1517611"/>
          </a:xfrm>
          <a:prstGeom prst="roundRect">
            <a:avLst/>
          </a:prstGeom>
          <a:solidFill>
            <a:srgbClr val="F4F2F2"/>
          </a:solidFill>
          <a:ln w="28575">
            <a:solidFill>
              <a:srgbClr val="008AC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endParaRPr lang="en-GB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r>
              <a:rPr lang="en-GB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Seek referral for mental heath support</a:t>
            </a:r>
          </a:p>
          <a:p>
            <a:pPr lvl="0" algn="ctr"/>
            <a:r>
              <a:rPr lang="en-GB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 NHS, Combat Stress etc</a:t>
            </a:r>
          </a:p>
          <a:p>
            <a:pPr lvl="0" algn="ctr"/>
            <a:endParaRPr lang="en-US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endParaRPr lang="en-GB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ounded Rectangle 8">
            <a:extLst>
              <a:ext uri="{FF2B5EF4-FFF2-40B4-BE49-F238E27FC236}">
                <a16:creationId xmlns:a16="http://schemas.microsoft.com/office/drawing/2014/main" id="{9F0AB558-CE34-487C-B7D9-63F1B5490C52}"/>
              </a:ext>
            </a:extLst>
          </p:cNvPr>
          <p:cNvSpPr/>
          <p:nvPr/>
        </p:nvSpPr>
        <p:spPr>
          <a:xfrm>
            <a:off x="8852328" y="2703363"/>
            <a:ext cx="2809881" cy="1517611"/>
          </a:xfrm>
          <a:prstGeom prst="roundRect">
            <a:avLst/>
          </a:prstGeom>
          <a:solidFill>
            <a:srgbClr val="F4F2F2"/>
          </a:solidFill>
          <a:ln w="28575">
            <a:solidFill>
              <a:srgbClr val="008AC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 back to ideas from Module 1, e.g. the areas of resilience</a:t>
            </a:r>
            <a:endParaRPr lang="en-GB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4FD80-A37C-4AB5-BC4D-ADAAF432A21D}"/>
              </a:ext>
            </a:extLst>
          </p:cNvPr>
          <p:cNvSpPr/>
          <p:nvPr/>
        </p:nvSpPr>
        <p:spPr>
          <a:xfrm>
            <a:off x="4277774" y="2545729"/>
            <a:ext cx="3908476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”The real-life skills we learn over a military career are priceless. The ability to turn up to a job on time, dressed correctly, with the right attitude and to go the extra mile. These are skills that do not get taught they are instilled in the life of a soldier.”  www.CTP.org.uk</a:t>
            </a:r>
            <a:endParaRPr lang="en-GB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364B35-D575-4DE8-B01A-2C9DD7F96319}"/>
              </a:ext>
            </a:extLst>
          </p:cNvPr>
          <p:cNvSpPr/>
          <p:nvPr/>
        </p:nvSpPr>
        <p:spPr>
          <a:xfrm>
            <a:off x="-631765" y="14702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</a:t>
            </a:r>
            <a:r>
              <a:rPr lang="en-US" err="1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organisations</a:t>
            </a:r>
            <a:r>
              <a: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playing a vital role. </a:t>
            </a:r>
          </a:p>
          <a:p>
            <a:pPr algn="ctr"/>
            <a:r>
              <a: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Networking with your PPP </a:t>
            </a:r>
          </a:p>
          <a:p>
            <a:pPr algn="ctr"/>
            <a:r>
              <a: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colleagues can strengthen </a:t>
            </a:r>
          </a:p>
          <a:p>
            <a:pPr algn="ctr"/>
            <a:r>
              <a: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existing network.</a:t>
            </a:r>
            <a:endParaRPr lang="en-GB">
              <a:solidFill>
                <a:srgbClr val="1C366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A22FD5-40EE-42A9-931D-040B5C19B789}"/>
              </a:ext>
            </a:extLst>
          </p:cNvPr>
          <p:cNvSpPr/>
          <p:nvPr/>
        </p:nvSpPr>
        <p:spPr>
          <a:xfrm>
            <a:off x="7039017" y="793252"/>
            <a:ext cx="21755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Employment: </a:t>
            </a:r>
          </a:p>
          <a:p>
            <a:pPr algn="ctr"/>
            <a:endParaRPr lang="en-US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u="sng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www.Cobseo.org.uk</a:t>
            </a:r>
          </a:p>
          <a:p>
            <a:pPr algn="ctr"/>
            <a:endParaRPr lang="en-GB">
              <a:solidFill>
                <a:srgbClr val="1C366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02060C-9D77-414B-8024-9736D2901C16}"/>
              </a:ext>
            </a:extLst>
          </p:cNvPr>
          <p:cNvSpPr/>
          <p:nvPr/>
        </p:nvSpPr>
        <p:spPr>
          <a:xfrm>
            <a:off x="2600704" y="54873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Advocacy services – </a:t>
            </a:r>
          </a:p>
          <a:p>
            <a:pPr lvl="0" algn="ctr"/>
            <a:r>
              <a: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housing, finances, </a:t>
            </a:r>
          </a:p>
          <a:p>
            <a:pPr algn="ctr"/>
            <a:r>
              <a: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Criminal justice </a:t>
            </a:r>
          </a:p>
          <a:p>
            <a:pPr algn="ctr"/>
            <a:r>
              <a:rPr lang="en-US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system.</a:t>
            </a:r>
            <a:endParaRPr lang="en-GB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75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183" y="420307"/>
            <a:ext cx="10265400" cy="478328"/>
          </a:xfrm>
        </p:spPr>
        <p:txBody>
          <a:bodyPr>
            <a:normAutofit fontScale="9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3600" b="1" dirty="0">
                <a:solidFill>
                  <a:srgbClr val="1C366B"/>
                </a:solidFill>
                <a:latin typeface="Oswald" panose="00000500000000000000" pitchFamily="2" charset="0"/>
                <a:ea typeface="+mj-ea"/>
                <a:cs typeface="+mj-cs"/>
              </a:rPr>
              <a:t>SERVICES THAT COMBAT STRESS PROVIDE for veterans who have complex trauma-related mental health needs: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3726" y="1891564"/>
            <a:ext cx="3072565" cy="4088555"/>
            <a:chOff x="741844" y="1285043"/>
            <a:chExt cx="2304424" cy="3066416"/>
          </a:xfrm>
          <a:solidFill>
            <a:srgbClr val="F4F2F2"/>
          </a:solidFill>
        </p:grpSpPr>
        <p:sp>
          <p:nvSpPr>
            <p:cNvPr id="5" name="Rounded Rectangle 4"/>
            <p:cNvSpPr/>
            <p:nvPr/>
          </p:nvSpPr>
          <p:spPr>
            <a:xfrm>
              <a:off x="741844" y="1285043"/>
              <a:ext cx="2304424" cy="12773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C366B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24/7 Helpline: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1C366B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Free help and advice for veterans and their families </a:t>
              </a:r>
            </a:p>
            <a:p>
              <a:pPr lvl="0" algn="ctr">
                <a:defRPr/>
              </a:pPr>
              <a:r>
                <a:rPr lang="en-US" sz="1900" i="1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0800 138 1619</a:t>
              </a: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en-GB" sz="1867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41844" y="3074091"/>
              <a:ext cx="2304424" cy="12773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lvl="0" algn="ctr">
                <a:defRPr/>
              </a:pPr>
              <a:endPara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ctr">
                <a:defRPr/>
              </a:pPr>
              <a:r>
                <a:rPr kumimoji="0" lang="en-GB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C366B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Digital and online support &amp; education: </a:t>
              </a:r>
              <a:br>
                <a:rPr kumimoji="0" lang="en-GB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C366B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2000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combatstress.org.uk</a:t>
              </a:r>
              <a:endParaRPr lang="en-GB" sz="20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ctr">
                <a:defRPr/>
              </a:pPr>
              <a:r>
                <a:rPr kumimoji="0" lang="en-GB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75611" y="1938902"/>
            <a:ext cx="3072565" cy="4093472"/>
            <a:chOff x="5984452" y="1281355"/>
            <a:chExt cx="2304424" cy="3070104"/>
          </a:xfrm>
          <a:solidFill>
            <a:srgbClr val="F4F2F2"/>
          </a:solidFill>
        </p:grpSpPr>
        <p:sp>
          <p:nvSpPr>
            <p:cNvPr id="28" name="Rounded Rectangle 27"/>
            <p:cNvSpPr/>
            <p:nvPr/>
          </p:nvSpPr>
          <p:spPr>
            <a:xfrm>
              <a:off x="5984452" y="3074091"/>
              <a:ext cx="2304424" cy="12773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984452" y="1281355"/>
              <a:ext cx="2304424" cy="12773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A802D9-6864-4300-8292-28AF41840D03}"/>
              </a:ext>
            </a:extLst>
          </p:cNvPr>
          <p:cNvGrpSpPr/>
          <p:nvPr/>
        </p:nvGrpSpPr>
        <p:grpSpPr>
          <a:xfrm>
            <a:off x="8205711" y="1938902"/>
            <a:ext cx="3072565" cy="4093472"/>
            <a:chOff x="741844" y="1388841"/>
            <a:chExt cx="2304424" cy="3070104"/>
          </a:xfrm>
          <a:solidFill>
            <a:srgbClr val="F4F2F2"/>
          </a:solidFill>
        </p:grpSpPr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DF42D6D7-AF35-4A46-9B9D-B2CF0A063373}"/>
                </a:ext>
              </a:extLst>
            </p:cNvPr>
            <p:cNvSpPr/>
            <p:nvPr/>
          </p:nvSpPr>
          <p:spPr>
            <a:xfrm>
              <a:off x="741844" y="1388841"/>
              <a:ext cx="2304424" cy="12773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9" name="Rounded Rectangle 26">
              <a:extLst>
                <a:ext uri="{FF2B5EF4-FFF2-40B4-BE49-F238E27FC236}">
                  <a16:creationId xmlns:a16="http://schemas.microsoft.com/office/drawing/2014/main" id="{4278A404-0AEE-48F1-9BA3-C959B1364716}"/>
                </a:ext>
              </a:extLst>
            </p:cNvPr>
            <p:cNvSpPr/>
            <p:nvPr/>
          </p:nvSpPr>
          <p:spPr>
            <a:xfrm>
              <a:off x="741844" y="3181577"/>
              <a:ext cx="2304424" cy="12773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3047924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657509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4267093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876678" algn="l" defTabSz="121917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0" i="1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0" name="Title 2">
            <a:extLst>
              <a:ext uri="{FF2B5EF4-FFF2-40B4-BE49-F238E27FC236}">
                <a16:creationId xmlns:a16="http://schemas.microsoft.com/office/drawing/2014/main" id="{2E7D57C2-8720-4DCE-8218-37FE175DBC76}"/>
              </a:ext>
            </a:extLst>
          </p:cNvPr>
          <p:cNvSpPr txBox="1">
            <a:spLocks/>
          </p:cNvSpPr>
          <p:nvPr/>
        </p:nvSpPr>
        <p:spPr>
          <a:xfrm>
            <a:off x="289576" y="6301903"/>
            <a:ext cx="11902424" cy="5218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our website for self-help guides to support with a range of issues: </a:t>
            </a:r>
            <a:r>
              <a:rPr lang="en-GB" sz="2000" b="1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https://selfhelp.combatstress.org.uk/</a:t>
            </a:r>
            <a:endParaRPr lang="en-GB" sz="2000" b="1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GB" sz="2000" b="1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06C1A7-0096-493D-B15E-1BDA1DF46ACF}"/>
              </a:ext>
            </a:extLst>
          </p:cNvPr>
          <p:cNvSpPr/>
          <p:nvPr/>
        </p:nvSpPr>
        <p:spPr>
          <a:xfrm>
            <a:off x="8615402" y="4399948"/>
            <a:ext cx="2253181" cy="9694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for partners and family members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19DD74-A2A4-42B5-84C9-437CB0B99784}"/>
              </a:ext>
            </a:extLst>
          </p:cNvPr>
          <p:cNvSpPr/>
          <p:nvPr/>
        </p:nvSpPr>
        <p:spPr>
          <a:xfrm>
            <a:off x="8178115" y="2156288"/>
            <a:ext cx="312777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b="1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clinical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b="1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b="1" dirty="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 be delivered online 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1C366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45BCC3-A1F4-4CF6-8674-A46B042D4920}"/>
              </a:ext>
            </a:extLst>
          </p:cNvPr>
          <p:cNvSpPr/>
          <p:nvPr/>
        </p:nvSpPr>
        <p:spPr>
          <a:xfrm>
            <a:off x="4475611" y="1940863"/>
            <a:ext cx="30725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Interdisciplinary support across the UK: </a:t>
            </a:r>
            <a:r>
              <a:rPr kumimoji="0" lang="en-GB" sz="1900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(Occupational Therapy, Nursing, Psychology, Psychiatry)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DC6C37-D913-413A-9CAD-BA714784307E}"/>
              </a:ext>
            </a:extLst>
          </p:cNvPr>
          <p:cNvSpPr/>
          <p:nvPr/>
        </p:nvSpPr>
        <p:spPr>
          <a:xfrm>
            <a:off x="4629946" y="4532214"/>
            <a:ext cx="2763898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Buddy </a:t>
            </a:r>
            <a:r>
              <a:rPr kumimoji="0" lang="en-GB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Buddy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Peer Support Service </a:t>
            </a:r>
          </a:p>
        </p:txBody>
      </p:sp>
    </p:spTree>
    <p:extLst>
      <p:ext uri="{BB962C8B-B14F-4D97-AF65-F5344CB8AC3E}">
        <p14:creationId xmlns:p14="http://schemas.microsoft.com/office/powerpoint/2010/main" val="3100911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EAF3-1BE5-472E-B591-0F691A35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3" y="367299"/>
            <a:ext cx="9021380" cy="478328"/>
          </a:xfrm>
        </p:spPr>
        <p:txBody>
          <a:bodyPr/>
          <a:lstStyle/>
          <a:p>
            <a:r>
              <a:rPr lang="en-US" sz="3600">
                <a:solidFill>
                  <a:srgbClr val="1C366B"/>
                </a:solidFill>
              </a:rPr>
              <a:t> PAUL SHARES HIS STORY…</a:t>
            </a:r>
            <a:endParaRPr lang="en-GB" sz="3600">
              <a:solidFill>
                <a:srgbClr val="1C366B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D6A757-8D44-4A26-81AB-F08F83F28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3873" y="987748"/>
            <a:ext cx="6151908" cy="4959143"/>
          </a:xfrm>
        </p:spPr>
        <p:txBody>
          <a:bodyPr/>
          <a:lstStyle/>
          <a:p>
            <a:pPr algn="r"/>
            <a:endParaRPr lang="en-US" sz="1100" b="1" i="1"/>
          </a:p>
          <a:p>
            <a:pPr>
              <a:lnSpc>
                <a:spcPct val="100000"/>
              </a:lnSpc>
            </a:pPr>
            <a:r>
              <a:rPr lang="en-US"/>
              <a:t>“On that very first call, just talking to someone really helped. I was reassured it was OK to feel this way. I began weekly one-to-one therapy sessions. I learnt different techniques to cope with my feelings and experiences. It was an emotional roller coaster, but it was a very good and thorough process.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 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“Life has definitely changed for the better.  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“It’s taken 20 years for me to come to terms with my experience but I’ve made sense of it now. Before I got help from Combat Stress, if any event triggered my PTSD response the world would immediately become a very dark place, but that’s no longer the case.”</a:t>
            </a:r>
            <a:endParaRPr lang="en-US" sz="2000" b="1" i="1"/>
          </a:p>
          <a:p>
            <a:endParaRPr lang="en-US" sz="2000" b="1" i="1"/>
          </a:p>
          <a:p>
            <a:r>
              <a:rPr lang="en-US" sz="2000" b="1" i="1"/>
              <a:t>Thank you to Paul for sharing his story with us.</a:t>
            </a:r>
            <a:endParaRPr lang="en-GB" sz="2000" b="1" i="1"/>
          </a:p>
        </p:txBody>
      </p: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8C50A225-D6DA-4586-B927-15B451980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1" y="1428750"/>
            <a:ext cx="440211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31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045325" y="8475663"/>
            <a:ext cx="5146675" cy="48577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Dr Jen Nash. www.PositiveDiabetes.com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D53A770-C90C-4123-BC53-0CCB2308507C}"/>
              </a:ext>
            </a:extLst>
          </p:cNvPr>
          <p:cNvSpPr/>
          <p:nvPr/>
        </p:nvSpPr>
        <p:spPr>
          <a:xfrm>
            <a:off x="2283984" y="1304407"/>
            <a:ext cx="8253620" cy="5230300"/>
          </a:xfrm>
          <a:prstGeom prst="cloudCallout">
            <a:avLst>
              <a:gd name="adj1" fmla="val -57065"/>
              <a:gd name="adj2" fmla="val 40228"/>
            </a:avLst>
          </a:prstGeom>
          <a:solidFill>
            <a:srgbClr val="F4F2F2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F3543-4545-4694-8B0C-5CC12D133A96}"/>
              </a:ext>
            </a:extLst>
          </p:cNvPr>
          <p:cNvSpPr txBox="1"/>
          <p:nvPr/>
        </p:nvSpPr>
        <p:spPr>
          <a:xfrm>
            <a:off x="3434218" y="2207921"/>
            <a:ext cx="53235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your top take-away </a:t>
            </a:r>
            <a:b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yourself </a:t>
            </a:r>
            <a:r>
              <a:rPr lang="en-GB" sz="280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</a:t>
            </a:r>
            <a:r>
              <a:rPr lang="en-GB" sz="280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1C366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your </a:t>
            </a:r>
            <a:b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1-3 actions/next steps for yourself </a:t>
            </a:r>
            <a:r>
              <a:rPr lang="en-GB" sz="280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your organisation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07C41-7184-41AF-97E5-24F657F75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888" y="700088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altLang="en-US" sz="3600" b="1">
                <a:solidFill>
                  <a:srgbClr val="1C366B"/>
                </a:solidFill>
                <a:latin typeface="Oswald" panose="00000500000000000000" pitchFamily="2" charset="0"/>
                <a:ea typeface="+mj-ea"/>
                <a:cs typeface="+mj-cs"/>
              </a:rPr>
              <a:t>A MOMENT TO REFLECT…</a:t>
            </a:r>
          </a:p>
        </p:txBody>
      </p:sp>
    </p:spTree>
    <p:extLst>
      <p:ext uri="{BB962C8B-B14F-4D97-AF65-F5344CB8AC3E}">
        <p14:creationId xmlns:p14="http://schemas.microsoft.com/office/powerpoint/2010/main" val="1178943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3182" y="420307"/>
            <a:ext cx="9524665" cy="478328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GB" sz="4800" b="1">
                <a:solidFill>
                  <a:srgbClr val="1C366B"/>
                </a:solidFill>
                <a:latin typeface="Oswald" panose="00000500000000000000" pitchFamily="2" charset="0"/>
              </a:rPr>
              <a:t>SUMMARY, QUESTIONS &amp; NEXT STEPS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1708" y="1746251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8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1708" y="4357935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8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1708" y="2616812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8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1708" y="3487373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8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7979" y="1906196"/>
            <a:ext cx="10391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 &amp; Answer time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7979" y="2776757"/>
            <a:ext cx="1010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one takeaway or action step for yourself / your project?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7979" y="3643663"/>
            <a:ext cx="1010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module 2 of 4, we will build on these ideas in future modules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7978" y="4563604"/>
            <a:ext cx="10104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Self-assessment quiz and certificate of attendance 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4B4402E-1426-4CE9-85AB-6E9CE56E698C}"/>
              </a:ext>
            </a:extLst>
          </p:cNvPr>
          <p:cNvSpPr/>
          <p:nvPr/>
        </p:nvSpPr>
        <p:spPr>
          <a:xfrm>
            <a:off x="422400" y="5328631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8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1C366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7F463-06F9-4007-9E42-510625D689D9}"/>
              </a:ext>
            </a:extLst>
          </p:cNvPr>
          <p:cNvSpPr txBox="1"/>
          <p:nvPr/>
        </p:nvSpPr>
        <p:spPr>
          <a:xfrm>
            <a:off x="422400" y="6216356"/>
            <a:ext cx="10987917" cy="442674"/>
          </a:xfrm>
          <a:prstGeom prst="roundRect">
            <a:avLst/>
          </a:prstGeom>
          <a:solidFill>
            <a:srgbClr val="008AC6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time, attention &amp; commitment to support veterans in your organisation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05D557-8CAE-4EAC-8399-E3B7942CAB3F}"/>
              </a:ext>
            </a:extLst>
          </p:cNvPr>
          <p:cNvSpPr txBox="1"/>
          <p:nvPr/>
        </p:nvSpPr>
        <p:spPr>
          <a:xfrm>
            <a:off x="1377978" y="5483545"/>
            <a:ext cx="1006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 and Feedback: </a:t>
            </a:r>
            <a:r>
              <a:rPr lang="en-GB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https://www.surveymonkey.co.uk/r/CSTandE2</a:t>
            </a: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4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GB" sz="4800" b="1">
                <a:solidFill>
                  <a:srgbClr val="1C366B"/>
                </a:solidFill>
                <a:latin typeface="Oswald" panose="00000500000000000000" pitchFamily="2" charset="0"/>
              </a:rPr>
              <a:t>ACKNOWLEDGEMENTS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1708" y="1746251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>
                <a:solidFill>
                  <a:srgbClr val="001965"/>
                </a:solidFill>
                <a:latin typeface="Calibri" panose="020F0502020204030204"/>
              </a:rPr>
              <a:t>*</a:t>
            </a:r>
            <a:endParaRPr kumimoji="0" lang="en-GB" sz="2133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708" y="3487373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>
                <a:solidFill>
                  <a:srgbClr val="001965"/>
                </a:solidFill>
                <a:latin typeface="Calibri" panose="020F0502020204030204"/>
              </a:rPr>
              <a:t>*</a:t>
            </a:r>
            <a:endParaRPr kumimoji="0" lang="en-GB" sz="2133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4B4402E-1426-4CE9-85AB-6E9CE56E698C}"/>
              </a:ext>
            </a:extLst>
          </p:cNvPr>
          <p:cNvSpPr/>
          <p:nvPr/>
        </p:nvSpPr>
        <p:spPr>
          <a:xfrm>
            <a:off x="441708" y="5175893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>
                <a:solidFill>
                  <a:srgbClr val="001965"/>
                </a:solidFill>
                <a:latin typeface="Calibri" panose="020F0502020204030204"/>
              </a:rPr>
              <a:t>*</a:t>
            </a:r>
            <a:endParaRPr kumimoji="0" lang="en-GB" sz="2133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4E957-A0DB-4037-A85C-88A4A5D91055}"/>
              </a:ext>
            </a:extLst>
          </p:cNvPr>
          <p:cNvSpPr txBox="1"/>
          <p:nvPr/>
        </p:nvSpPr>
        <p:spPr>
          <a:xfrm>
            <a:off x="1314065" y="1746251"/>
            <a:ext cx="10436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thanks to our co-authors: Jolandi du Preez (Lead Occupational Therapist), Naomi Wilson (Consultant Clinical Psychologist and Head of Psychological Therapies), Walter Busuttil (Consultant Psychiatrist </a:t>
            </a:r>
            <a:r>
              <a:rPr lang="en-GB" sz="20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Medical Director) Jen Bateman (Clinical Psychologist) </a:t>
            </a:r>
            <a:r>
              <a:rPr lang="en-GB" sz="2000" i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all contributors from the Combat Stress National Veterans’ Voice.</a:t>
            </a:r>
            <a:endParaRPr kumimoji="0" lang="en-GB" sz="2000" b="0" i="1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4E9A6-9621-4408-AA42-ACE405452B23}"/>
              </a:ext>
            </a:extLst>
          </p:cNvPr>
          <p:cNvSpPr txBox="1"/>
          <p:nvPr/>
        </p:nvSpPr>
        <p:spPr>
          <a:xfrm>
            <a:off x="1333373" y="3563363"/>
            <a:ext cx="9159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to all Combat Stress colleagues who contributed to the development of this training.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296B56-BD97-42AB-9BE1-7A45B09E5F28}"/>
              </a:ext>
            </a:extLst>
          </p:cNvPr>
          <p:cNvSpPr txBox="1"/>
          <p:nvPr/>
        </p:nvSpPr>
        <p:spPr>
          <a:xfrm>
            <a:off x="1333373" y="5175893"/>
            <a:ext cx="937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Sincere thanks to the Armed Forces Covenant Fund Trust for their generous funding of this programme and to the Strategic Partners for all their support 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787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GB" sz="4800" b="1">
                <a:solidFill>
                  <a:srgbClr val="1C366B"/>
                </a:solidFill>
                <a:latin typeface="Oswald" panose="00000500000000000000" pitchFamily="2" charset="0"/>
              </a:rPr>
              <a:t>REFERENCES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1707" y="1229638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2058" y="3662839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1707" y="2051920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1707" y="2844538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4B4402E-1426-4CE9-85AB-6E9CE56E698C}"/>
              </a:ext>
            </a:extLst>
          </p:cNvPr>
          <p:cNvSpPr/>
          <p:nvPr/>
        </p:nvSpPr>
        <p:spPr>
          <a:xfrm>
            <a:off x="432058" y="4482401"/>
            <a:ext cx="720000" cy="707886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4E957-A0DB-4037-A85C-88A4A5D91055}"/>
              </a:ext>
            </a:extLst>
          </p:cNvPr>
          <p:cNvSpPr txBox="1"/>
          <p:nvPr/>
        </p:nvSpPr>
        <p:spPr>
          <a:xfrm>
            <a:off x="1340618" y="1374747"/>
            <a:ext cx="1043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Ross J, Armour C, Murphy D.</a:t>
            </a:r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2020, </a:t>
            </a:r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Childhood adversities in UK treatment-seeking military veterans.</a:t>
            </a:r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British Journal of Military Health, </a:t>
            </a:r>
            <a:r>
              <a:rPr lang="en-GB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</a:t>
            </a:r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10.1136/jramc-2019-001297</a:t>
            </a:r>
            <a:r>
              <a: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4E9A6-9621-4408-AA42-ACE405452B23}"/>
              </a:ext>
            </a:extLst>
          </p:cNvPr>
          <p:cNvSpPr txBox="1"/>
          <p:nvPr/>
        </p:nvSpPr>
        <p:spPr>
          <a:xfrm>
            <a:off x="1323715" y="2095098"/>
            <a:ext cx="1129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rgbClr val="002060"/>
                </a:solidFill>
              </a:rPr>
              <a:t>F</a:t>
            </a:r>
            <a:r>
              <a:rPr lang="en-US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oege</a:t>
            </a:r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W.H. (1998). </a:t>
            </a:r>
            <a:r>
              <a:rPr lang="en-US" u="sng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Adverse childhood experiences: A public health perspective. </a:t>
            </a:r>
            <a:r>
              <a:rPr lang="en-US" i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American Journal of Preventative Medicine</a:t>
            </a:r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;14:354–355.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9FC33-6F36-40D8-B402-9A72B8E19720}"/>
              </a:ext>
            </a:extLst>
          </p:cNvPr>
          <p:cNvSpPr txBox="1"/>
          <p:nvPr/>
        </p:nvSpPr>
        <p:spPr>
          <a:xfrm>
            <a:off x="1280982" y="2886445"/>
            <a:ext cx="10436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Murphy D, Palmer E, Busuttil W (2016) </a:t>
            </a:r>
            <a:r>
              <a:rPr lang="en-US" u="sng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 Indices of Multiple Deprivation within a Sample of Veterans Seeking Help for Mental Health Difficulties Residing in England</a:t>
            </a:r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Journal of Epidemiology &amp; Public Health Reviews 1(6) </a:t>
            </a:r>
            <a:r>
              <a:rPr lang="en-US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</a:t>
            </a:r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http://dx.doi.org/10.16966/2471- 8211.132.</a:t>
            </a:r>
            <a:endParaRPr lang="en-GB" i="1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9C1D31-8A4D-4EC1-90E4-7574C2CB1C78}"/>
              </a:ext>
            </a:extLst>
          </p:cNvPr>
          <p:cNvSpPr/>
          <p:nvPr/>
        </p:nvSpPr>
        <p:spPr>
          <a:xfrm>
            <a:off x="1323715" y="3865795"/>
            <a:ext cx="10316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Stevelink</a:t>
            </a:r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S.A et al (2018). </a:t>
            </a:r>
            <a:r>
              <a:rPr lang="en-US" u="sng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health outcomes at the end of the British involvement in the Iraq and Afghanistan conflicts: </a:t>
            </a:r>
            <a:r>
              <a:rPr lang="en-GB" u="sng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cohort study. </a:t>
            </a:r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British Journal of Psychiatry, 213, 690-697.</a:t>
            </a:r>
            <a:endParaRPr lang="en-GB" i="1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CE02E1-6929-46EE-9F1E-92EAAF442E0A}"/>
              </a:ext>
            </a:extLst>
          </p:cNvPr>
          <p:cNvSpPr/>
          <p:nvPr/>
        </p:nvSpPr>
        <p:spPr>
          <a:xfrm>
            <a:off x="1340618" y="5321307"/>
            <a:ext cx="1031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Hunt, E.J.F., </a:t>
            </a:r>
            <a:r>
              <a:rPr lang="en-US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Wessley</a:t>
            </a:r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S., Jones, N, Rana, R, Greenberg, N. (2014). The Mental Health of the UK Armed Forces: Where Facts Meet Fiction. European Journal of </a:t>
            </a:r>
            <a:r>
              <a:rPr lang="en-US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Psychotraumatology</a:t>
            </a:r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23617, 1-15. </a:t>
            </a:r>
            <a:endParaRPr lang="en-GB" i="1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C266F1A4-7FFE-498C-8AD7-9A5BDA09ADA6}"/>
              </a:ext>
            </a:extLst>
          </p:cNvPr>
          <p:cNvSpPr/>
          <p:nvPr/>
        </p:nvSpPr>
        <p:spPr>
          <a:xfrm>
            <a:off x="432058" y="5266942"/>
            <a:ext cx="720000" cy="718785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>
                <a:solidFill>
                  <a:srgbClr val="001965"/>
                </a:solidFill>
                <a:latin typeface="Calibri" panose="020F0502020204030204"/>
              </a:rPr>
              <a:t>6</a:t>
            </a:r>
            <a:endParaRPr kumimoji="0" lang="en-GB" sz="2133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EA3CD3-7656-4D67-8511-E3065BD43971}"/>
              </a:ext>
            </a:extLst>
          </p:cNvPr>
          <p:cNvSpPr/>
          <p:nvPr/>
        </p:nvSpPr>
        <p:spPr>
          <a:xfrm>
            <a:off x="1340618" y="4601108"/>
            <a:ext cx="10436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pl-PL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urphy,</a:t>
            </a:r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D,</a:t>
            </a:r>
            <a:r>
              <a:rPr lang="pl-PL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pl-PL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usuttil</a:t>
            </a:r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W. (2019). </a:t>
            </a:r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the needs of veterans </a:t>
            </a:r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seeking support for mental health difficulties </a:t>
            </a:r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 of the Royal Army Medical Corps, </a:t>
            </a:r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10.1136/jramc-2019-001204. 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9CC3F670-F344-4E29-8595-8BF9C5996795}"/>
              </a:ext>
            </a:extLst>
          </p:cNvPr>
          <p:cNvSpPr/>
          <p:nvPr/>
        </p:nvSpPr>
        <p:spPr>
          <a:xfrm>
            <a:off x="432058" y="6058261"/>
            <a:ext cx="720000" cy="718785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D4F08-86F9-4C89-948A-847A592D3016}"/>
              </a:ext>
            </a:extLst>
          </p:cNvPr>
          <p:cNvSpPr/>
          <p:nvPr/>
        </p:nvSpPr>
        <p:spPr>
          <a:xfrm>
            <a:off x="1359926" y="6200888"/>
            <a:ext cx="10416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Burleson, E. (2019). Separating From Service, </a:t>
            </a:r>
            <a:r>
              <a:rPr lang="en-GB" err="1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Varime</a:t>
            </a:r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LLC, Texas, USA. </a:t>
            </a:r>
          </a:p>
        </p:txBody>
      </p:sp>
    </p:spTree>
    <p:extLst>
      <p:ext uri="{BB962C8B-B14F-4D97-AF65-F5344CB8AC3E}">
        <p14:creationId xmlns:p14="http://schemas.microsoft.com/office/powerpoint/2010/main" val="3649236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GB" sz="4800" b="1">
                <a:solidFill>
                  <a:srgbClr val="1C366B"/>
                </a:solidFill>
                <a:latin typeface="Oswald" panose="00000500000000000000" pitchFamily="2" charset="0"/>
              </a:rPr>
              <a:t>REFLECTION QUESTIONS: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1708" y="1746695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0416" y="2830845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0416" y="3990729"/>
            <a:ext cx="720000" cy="720000"/>
          </a:xfrm>
          <a:prstGeom prst="roundRect">
            <a:avLst>
              <a:gd name="adj" fmla="val 8200"/>
            </a:avLst>
          </a:prstGeom>
          <a:solidFill>
            <a:srgbClr val="FFFFFF"/>
          </a:solidFill>
          <a:ln w="28575"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4E957-A0DB-4037-A85C-88A4A5D91055}"/>
              </a:ext>
            </a:extLst>
          </p:cNvPr>
          <p:cNvSpPr txBox="1"/>
          <p:nvPr/>
        </p:nvSpPr>
        <p:spPr>
          <a:xfrm>
            <a:off x="1333373" y="1943156"/>
            <a:ext cx="104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strengths of military life? What are some of the vulnerabilities?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4E9A6-9621-4408-AA42-ACE405452B23}"/>
              </a:ext>
            </a:extLst>
          </p:cNvPr>
          <p:cNvSpPr txBox="1"/>
          <p:nvPr/>
        </p:nvSpPr>
        <p:spPr>
          <a:xfrm>
            <a:off x="942763" y="2875002"/>
            <a:ext cx="1129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your thoughts about the role of Adverse Childhood Experiences? Is this body of research</a:t>
            </a:r>
          </a:p>
          <a:p>
            <a:pPr lvl="1"/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familiar or new to you?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9FC33-6F36-40D8-B402-9A72B8E19720}"/>
              </a:ext>
            </a:extLst>
          </p:cNvPr>
          <p:cNvSpPr txBox="1"/>
          <p:nvPr/>
        </p:nvSpPr>
        <p:spPr>
          <a:xfrm>
            <a:off x="1333373" y="4083847"/>
            <a:ext cx="1090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your top take-away for yourself / your organisation? </a:t>
            </a:r>
          </a:p>
          <a:p>
            <a:pPr lvl="0">
              <a:defRPr/>
            </a:pPr>
            <a:r>
              <a:rPr lang="en-GB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your 1-3 actions/next steps for yourself / your organisation?</a:t>
            </a:r>
          </a:p>
        </p:txBody>
      </p:sp>
    </p:spTree>
    <p:extLst>
      <p:ext uri="{BB962C8B-B14F-4D97-AF65-F5344CB8AC3E}">
        <p14:creationId xmlns:p14="http://schemas.microsoft.com/office/powerpoint/2010/main" val="177350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92DB45B-1B35-444A-A9D1-0DC1DD0AE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4800">
                <a:solidFill>
                  <a:srgbClr val="1C366B"/>
                </a:solidFill>
              </a:rPr>
              <a:t>PART 1: </a:t>
            </a:r>
            <a:br>
              <a:rPr lang="en-GB" altLang="en-US" sz="4800">
                <a:solidFill>
                  <a:srgbClr val="1C366B"/>
                </a:solidFill>
              </a:rPr>
            </a:br>
            <a:r>
              <a:rPr lang="en-GB" sz="4800">
                <a:solidFill>
                  <a:srgbClr val="1C366B"/>
                </a:solidFill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UNIQUE CULTURE OF MILITARY &amp; VETERAN LIFE</a:t>
            </a:r>
            <a:endParaRPr lang="en-GB" altLang="en-US" sz="4800">
              <a:solidFill>
                <a:srgbClr val="1C366B"/>
              </a:solidFill>
              <a:latin typeface="Oswald" panose="000008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9E5DB-9D1C-4580-9F19-26FF154DD8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5529" y="2831631"/>
            <a:ext cx="9021312" cy="4536035"/>
          </a:xfrm>
        </p:spPr>
        <p:txBody>
          <a:bodyPr/>
          <a:lstStyle/>
          <a:p>
            <a:endParaRPr lang="en-GB" sz="2000">
              <a:solidFill>
                <a:schemeClr val="tx1"/>
              </a:solidFill>
              <a:latin typeface="Merriweather" panose="00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3">
            <a:extLst>
              <a:ext uri="{FF2B5EF4-FFF2-40B4-BE49-F238E27FC236}">
                <a16:creationId xmlns:a16="http://schemas.microsoft.com/office/drawing/2014/main" id="{212EEC96-5724-4041-9CFF-CC6B31824A13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8331200" y="8070850"/>
            <a:ext cx="3860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>
                <a:solidFill>
                  <a:srgbClr val="8C95AB"/>
                </a:solidFill>
              </a:rPr>
              <a:t>© Dr Jen Nash. www.PositiveDiabetes.com</a:t>
            </a:r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CD53A770-C90C-4123-BC53-0CCB2308507C}"/>
              </a:ext>
            </a:extLst>
          </p:cNvPr>
          <p:cNvSpPr/>
          <p:nvPr/>
        </p:nvSpPr>
        <p:spPr>
          <a:xfrm>
            <a:off x="2941460" y="1368420"/>
            <a:ext cx="7127875" cy="4568825"/>
          </a:xfrm>
          <a:prstGeom prst="cloudCallout">
            <a:avLst>
              <a:gd name="adj1" fmla="val -40796"/>
              <a:gd name="adj2" fmla="val 58219"/>
            </a:avLst>
          </a:prstGeom>
          <a:solidFill>
            <a:srgbClr val="F6F6F6"/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5C3A1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F3543-4545-4694-8B0C-5CC12D133A96}"/>
              </a:ext>
            </a:extLst>
          </p:cNvPr>
          <p:cNvSpPr txBox="1"/>
          <p:nvPr/>
        </p:nvSpPr>
        <p:spPr>
          <a:xfrm>
            <a:off x="3985570" y="2595741"/>
            <a:ext cx="503965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some of the strengths of military life?</a:t>
            </a:r>
          </a:p>
          <a:p>
            <a:pPr lvl="0" algn="ctr"/>
            <a:endParaRPr lang="en-US" sz="2800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/>
            <a:r>
              <a:rPr lang="en-US" sz="2800">
                <a:solidFill>
                  <a:srgbClr val="1C36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may be some of the vulnerabilities?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C36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51A092-258A-4777-B071-37F737E62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49" y="920755"/>
            <a:ext cx="605357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>
                <a:solidFill>
                  <a:srgbClr val="1C366B"/>
                </a:solidFill>
                <a:latin typeface="Oswald" panose="00000500000000000000" pitchFamily="2" charset="0"/>
              </a:rPr>
              <a:t>A MOMENT TO REFLECT…</a:t>
            </a:r>
          </a:p>
        </p:txBody>
      </p:sp>
    </p:spTree>
    <p:extLst>
      <p:ext uri="{BB962C8B-B14F-4D97-AF65-F5344CB8AC3E}">
        <p14:creationId xmlns:p14="http://schemas.microsoft.com/office/powerpoint/2010/main" val="247581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EAF3-1BE5-472E-B591-0F691A35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3" y="367299"/>
            <a:ext cx="9021380" cy="478328"/>
          </a:xfrm>
        </p:spPr>
        <p:txBody>
          <a:bodyPr/>
          <a:lstStyle/>
          <a:p>
            <a:r>
              <a:rPr lang="en-US" sz="3600">
                <a:solidFill>
                  <a:srgbClr val="1C366B"/>
                </a:solidFill>
              </a:rPr>
              <a:t> PAUL SHARES HIS STORY…</a:t>
            </a:r>
            <a:endParaRPr lang="en-GB" sz="3600">
              <a:solidFill>
                <a:srgbClr val="1C366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B4F2D-F03C-4F6A-9B59-15632EE8F9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147646"/>
            <a:ext cx="11095383" cy="7634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Paul joined the RAF in 1989, aged 20. He served for 23 years, undertaking operations in the Middle East, North Africa and Afghanistan within the military intelligence arena. 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D6A757-8D44-4A26-81AB-F08F83F28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5974" y="2213122"/>
            <a:ext cx="6225209" cy="439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“I’d always had a fascination with aviation and aircraft. I wanted to get on a formal career path and to travel the world. I’d left school with only a handful of O-level qualifications, but the RAF spotted that I had an aptitude for learning languages. I was subsequently taught three target languages over my career to a very high level, as well as completing several masters degrees.</a:t>
            </a:r>
            <a:endParaRPr lang="en-GB"/>
          </a:p>
          <a:p>
            <a:pPr>
              <a:lnSpc>
                <a:spcPct val="100000"/>
              </a:lnSpc>
            </a:pPr>
            <a:r>
              <a:rPr lang="en-US"/>
              <a:t> </a:t>
            </a:r>
            <a:endParaRPr lang="en-GB"/>
          </a:p>
          <a:p>
            <a:pPr algn="r"/>
            <a:br>
              <a:rPr lang="en-US" sz="2000" b="1" i="1"/>
            </a:br>
            <a:endParaRPr lang="en-US" sz="2000" b="1" i="1"/>
          </a:p>
          <a:p>
            <a:pPr algn="r"/>
            <a:endParaRPr lang="en-US" sz="2000" b="1" i="1"/>
          </a:p>
          <a:p>
            <a:pPr algn="r"/>
            <a:endParaRPr lang="en-US" sz="2000" b="1" i="1"/>
          </a:p>
          <a:p>
            <a:pPr algn="r"/>
            <a:br>
              <a:rPr lang="en-US" sz="2000" b="1" i="1"/>
            </a:br>
            <a:r>
              <a:rPr lang="en-US" sz="2000" b="1" i="1"/>
              <a:t>We’ll catch up with Paul’s story a bit later…</a:t>
            </a:r>
            <a:endParaRPr lang="en-GB" sz="2000" b="1" i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75450E-2213-4F62-9E59-F03578578DE1}"/>
              </a:ext>
            </a:extLst>
          </p:cNvPr>
          <p:cNvSpPr/>
          <p:nvPr/>
        </p:nvSpPr>
        <p:spPr>
          <a:xfrm>
            <a:off x="5555974" y="4396428"/>
            <a:ext cx="62252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“During my time with the UN, I saw horrific events linked to children - it threw my world upside down. I was a new dad at the time and on return home it became apparent to me that I wasn’t the same person. However, I kept my concerns bottled up and just carried on without talking to anyone. </a:t>
            </a:r>
            <a:endParaRPr lang="en-US" b="1">
              <a:solidFill>
                <a:schemeClr val="accent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E073AED-F125-4505-9B50-2FA8FE706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6" y="2213122"/>
            <a:ext cx="440211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9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09371" y="1021797"/>
            <a:ext cx="7177862" cy="1067055"/>
          </a:xfrm>
        </p:spPr>
        <p:txBody>
          <a:bodyPr>
            <a:noAutofit/>
          </a:bodyPr>
          <a:lstStyle/>
          <a:p>
            <a:endParaRPr lang="en-US" sz="2400">
              <a:solidFill>
                <a:srgbClr val="002060"/>
              </a:solidFill>
              <a:latin typeface="Anton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Identity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Belonging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Collective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Shared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Stoicism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Humour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Camaraderie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Unit cohesion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Courage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Respect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Commitment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/>
          </a:p>
          <a:p>
            <a:endParaRPr lang="en-US" sz="4233">
              <a:solidFill>
                <a:schemeClr val="accent2"/>
              </a:solidFill>
              <a:latin typeface="Anton" panose="00000500000000000000" pitchFamily="2" charset="0"/>
            </a:endParaRPr>
          </a:p>
          <a:p>
            <a:br>
              <a:rPr lang="en-US" sz="4233">
                <a:solidFill>
                  <a:schemeClr val="accent2"/>
                </a:solidFill>
                <a:latin typeface="Anton" panose="00000500000000000000" pitchFamily="2" charset="0"/>
              </a:rPr>
            </a:br>
            <a:br>
              <a:rPr lang="en-US" sz="4233">
                <a:solidFill>
                  <a:schemeClr val="accent2"/>
                </a:solidFill>
                <a:latin typeface="Anton" panose="00000500000000000000" pitchFamily="2" charset="0"/>
              </a:rPr>
            </a:br>
            <a:r>
              <a:rPr lang="en-US" sz="4233">
                <a:solidFill>
                  <a:schemeClr val="accent2"/>
                </a:solidFill>
                <a:latin typeface="Anton" panose="00000500000000000000" pitchFamily="2" charset="0"/>
              </a:rPr>
              <a:t> 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622342" y="809959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31324" y="827902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829062" y="925641"/>
            <a:ext cx="4339262" cy="211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Libre Baskerville" charset="0"/>
                <a:ea typeface="Libre Baskerville" charset="0"/>
                <a:cs typeface="Libre Baskervill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83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D5E19FC-4FE7-47FD-BF7A-10FFC5810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604" y="3150924"/>
            <a:ext cx="3629794" cy="32927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034349-9415-4152-B442-F6CFAB3F4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467" y="1021797"/>
            <a:ext cx="3678493" cy="362439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595C66C-6031-4F6C-83D9-7F6E188A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84" y="414334"/>
            <a:ext cx="9021380" cy="478328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1C366B"/>
                </a:solidFill>
              </a:rPr>
              <a:t>SOME KEY ASPECTS OF MILITARY CULTURE</a:t>
            </a:r>
          </a:p>
        </p:txBody>
      </p:sp>
    </p:spTree>
    <p:extLst>
      <p:ext uri="{BB962C8B-B14F-4D97-AF65-F5344CB8AC3E}">
        <p14:creationId xmlns:p14="http://schemas.microsoft.com/office/powerpoint/2010/main" val="215359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E0BA-E79E-48CA-B123-B5837D79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CAREER, AN ADVENTURE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129C0-6E27-4CF8-93AD-6F960B0E16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250" y="1907631"/>
            <a:ext cx="10255249" cy="45360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The Armed Forces provide a career for a wide and diverse group of people and recognises the wide range of skills individuals, regardless of background, have to offer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The Armed Forces provide qualifications and apprenticeships, facilitating the learning of new skills and trades.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/>
              <a:t>The Armed Forces provide opportunities for high-adrenaline sport and adventure</a:t>
            </a:r>
          </a:p>
        </p:txBody>
      </p:sp>
    </p:spTree>
    <p:extLst>
      <p:ext uri="{BB962C8B-B14F-4D97-AF65-F5344CB8AC3E}">
        <p14:creationId xmlns:p14="http://schemas.microsoft.com/office/powerpoint/2010/main" val="778194703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Combat Stress">
      <a:dk1>
        <a:srgbClr val="24487E"/>
      </a:dk1>
      <a:lt1>
        <a:srgbClr val="E5C3A1"/>
      </a:lt1>
      <a:dk2>
        <a:srgbClr val="C3CFD0"/>
      </a:dk2>
      <a:lt2>
        <a:srgbClr val="DCEADD"/>
      </a:lt2>
      <a:accent1>
        <a:srgbClr val="008AC6"/>
      </a:accent1>
      <a:accent2>
        <a:srgbClr val="F24D28"/>
      </a:accent2>
      <a:accent3>
        <a:srgbClr val="DCEADD"/>
      </a:accent3>
      <a:accent4>
        <a:srgbClr val="272726"/>
      </a:accent4>
      <a:accent5>
        <a:srgbClr val="1C366B"/>
      </a:accent5>
      <a:accent6>
        <a:srgbClr val="70AD47"/>
      </a:accent6>
      <a:hlink>
        <a:srgbClr val="1C366B"/>
      </a:hlink>
      <a:folHlink>
        <a:srgbClr val="F24D2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1_PowerPoint_template_WIDESCREEN" id="{22EEF6B0-E1B0-412D-885E-6459CA9A98CA}" vid="{FA78091D-4463-4D37-A741-2551C22CFF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45DACE37E114285C2FF49F6747E5C" ma:contentTypeVersion="5" ma:contentTypeDescription="Create a new document." ma:contentTypeScope="" ma:versionID="fdd4a34c8b103bb5f87b3cb40850dcec">
  <xsd:schema xmlns:xsd="http://www.w3.org/2001/XMLSchema" xmlns:xs="http://www.w3.org/2001/XMLSchema" xmlns:p="http://schemas.microsoft.com/office/2006/metadata/properties" xmlns:ns2="2fed6bfc-2118-47ae-8aec-dbff8b8c6877" targetNamespace="http://schemas.microsoft.com/office/2006/metadata/properties" ma:root="true" ma:fieldsID="414b48ae7429abf66a4cbd7aaabbcadd" ns2:_="">
    <xsd:import namespace="2fed6bfc-2118-47ae-8aec-dbff8b8c68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d6bfc-2118-47ae-8aec-dbff8b8c6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20A92D-E174-4037-B25E-014A785B79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665205-64A1-4BC5-9E85-7A6535012A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5A3FF7-90C6-4A2E-B11E-E4CFE45B4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ed6bfc-2118-47ae-8aec-dbff8b8c68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3591</Words>
  <Application>Microsoft Office PowerPoint</Application>
  <PresentationFormat>Widescreen</PresentationFormat>
  <Paragraphs>375</Paragraphs>
  <Slides>49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Anton</vt:lpstr>
      <vt:lpstr>Open Sans</vt:lpstr>
      <vt:lpstr>Calibri Light</vt:lpstr>
      <vt:lpstr>Calibri</vt:lpstr>
      <vt:lpstr>Libre Baskerville</vt:lpstr>
      <vt:lpstr>Merriweather</vt:lpstr>
      <vt:lpstr>Courier New</vt:lpstr>
      <vt:lpstr>Verdana</vt:lpstr>
      <vt:lpstr>Oswald</vt:lpstr>
      <vt:lpstr>Arial</vt:lpstr>
      <vt:lpstr>Arimo</vt:lpstr>
      <vt:lpstr>Oswald </vt:lpstr>
      <vt:lpstr>4_Custom Design</vt:lpstr>
      <vt:lpstr>PowerPoint Presentation</vt:lpstr>
      <vt:lpstr>WELCOME &amp; INTRODUCTIONS </vt:lpstr>
      <vt:lpstr>THE COMBAT STRESS TRAINING PROGRAMME FOR VETERANS’ WELLBEING </vt:lpstr>
      <vt:lpstr>OUTLINE OF TODAY’S TRAINING</vt:lpstr>
      <vt:lpstr>PART 1:  THE UNIQUE CULTURE OF MILITARY &amp; VETERAN LIFE</vt:lpstr>
      <vt:lpstr>PowerPoint Presentation</vt:lpstr>
      <vt:lpstr> PAUL SHARES HIS STORY…</vt:lpstr>
      <vt:lpstr>SOME KEY ASPECTS OF MILITARY CULTURE</vt:lpstr>
      <vt:lpstr>A CAREER, AN ADVENTURE </vt:lpstr>
      <vt:lpstr>A NEW IDENTITY, A CULTURE SHOCK</vt:lpstr>
      <vt:lpstr>PowerPoint Presentation</vt:lpstr>
      <vt:lpstr>THE MILITARY FAMILY </vt:lpstr>
      <vt:lpstr>OCCUPATIONAL IMBALANCE: PROS &amp; CONS</vt:lpstr>
      <vt:lpstr>OCCUPATIONAL IMBALANCE: PROS &amp; CONS</vt:lpstr>
      <vt:lpstr>STRENGTHS THAT  MILITARY SERVICE  MAY FOSTER    </vt:lpstr>
      <vt:lpstr>STRENGTHS MAY ALSO TRIP US UP….</vt:lpstr>
      <vt:lpstr>PART 2.1:  ENCOUNTERING TRAUMA DURING EARLY LIFE &amp; SERVICE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LIFE DEFINING DECISION</vt:lpstr>
      <vt:lpstr>UNVOICED MOTIVATIONS</vt:lpstr>
      <vt:lpstr>PART 2.2:  ENCOUNTERING TRAUMA DURING EARLY LIFE &amp; SERVICE </vt:lpstr>
      <vt:lpstr>TRAUMA EXPERIENCED  DURING MILITARY SERVICE</vt:lpstr>
      <vt:lpstr>DEALING WITH TRAUMA</vt:lpstr>
      <vt:lpstr>TRAUMA EXPERIENCED DURING MILITARY SERVICE</vt:lpstr>
      <vt:lpstr>INCIDENCE OF MENTAL HEALTH DIFFICULTIES </vt:lpstr>
      <vt:lpstr>THE IMPORTANT ROLE OF STIGMA </vt:lpstr>
      <vt:lpstr>PowerPoint Presentation</vt:lpstr>
      <vt:lpstr>SHARING SOME EXPERIENCES…</vt:lpstr>
      <vt:lpstr>DIFFICULTIES TRANSITIONING  FROM THE MILITARY </vt:lpstr>
      <vt:lpstr>PowerPoint Presentation</vt:lpstr>
      <vt:lpstr>‘A REVERSE CULTURE SHOCK’</vt:lpstr>
      <vt:lpstr>LIFE SKILLS, PREPAREDNESS &amp; READINESS FOR CIVILIAN LIFE</vt:lpstr>
      <vt:lpstr>WHAT FACTORS CAN INFLUENCE TRANSITION AND WELLBEING? </vt:lpstr>
      <vt:lpstr>PowerPoint Presentation</vt:lpstr>
      <vt:lpstr>MILITARY LIFE VS CIVILIAN LIFE</vt:lpstr>
      <vt:lpstr>THE GOAL OF INTEGRATION </vt:lpstr>
      <vt:lpstr>PowerPoint Presentation</vt:lpstr>
      <vt:lpstr>SUPPORTING TRANSITION</vt:lpstr>
      <vt:lpstr>SERVICES THAT COMBAT STRESS PROVIDE for veterans who have complex trauma-related mental health needs:</vt:lpstr>
      <vt:lpstr> PAUL SHARES HIS STORY…</vt:lpstr>
      <vt:lpstr>PowerPoint Presentation</vt:lpstr>
      <vt:lpstr>SUMMARY, QUESTIONS &amp; NEXT STEPS</vt:lpstr>
      <vt:lpstr>ACKNOWLEDGEMENTS</vt:lpstr>
      <vt:lpstr>REFERENCES </vt:lpstr>
      <vt:lpstr>REFLECTION QUESTIONS: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Bateman</dc:creator>
  <cp:lastModifiedBy>Jolandi du Preez</cp:lastModifiedBy>
  <cp:revision>1</cp:revision>
  <dcterms:created xsi:type="dcterms:W3CDTF">2020-06-12T11:55:05Z</dcterms:created>
  <dcterms:modified xsi:type="dcterms:W3CDTF">2021-05-27T15:11:47Z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0x010100F3345DACE37E114285C2FF49F6747E5C</vt:lpwstr>
  </property>
</Properties>
</file>