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64" r:id="rId4"/>
  </p:sldMasterIdLst>
  <p:notesMasterIdLst>
    <p:notesMasterId r:id="rId44"/>
  </p:notesMasterIdLst>
  <p:handoutMasterIdLst>
    <p:handoutMasterId r:id="rId45"/>
  </p:handoutMasterIdLst>
  <p:sldIdLst>
    <p:sldId id="684" r:id="rId5"/>
    <p:sldId id="725" r:id="rId6"/>
    <p:sldId id="723" r:id="rId7"/>
    <p:sldId id="530" r:id="rId8"/>
    <p:sldId id="654" r:id="rId9"/>
    <p:sldId id="699" r:id="rId10"/>
    <p:sldId id="267" r:id="rId11"/>
    <p:sldId id="700" r:id="rId12"/>
    <p:sldId id="603" r:id="rId13"/>
    <p:sldId id="701" r:id="rId14"/>
    <p:sldId id="709" r:id="rId15"/>
    <p:sldId id="702" r:id="rId16"/>
    <p:sldId id="703" r:id="rId17"/>
    <p:sldId id="695" r:id="rId18"/>
    <p:sldId id="531" r:id="rId19"/>
    <p:sldId id="704" r:id="rId20"/>
    <p:sldId id="705" r:id="rId21"/>
    <p:sldId id="706" r:id="rId22"/>
    <p:sldId id="707" r:id="rId23"/>
    <p:sldId id="673" r:id="rId24"/>
    <p:sldId id="674" r:id="rId25"/>
    <p:sldId id="710" r:id="rId26"/>
    <p:sldId id="714" r:id="rId27"/>
    <p:sldId id="663" r:id="rId28"/>
    <p:sldId id="712" r:id="rId29"/>
    <p:sldId id="696" r:id="rId30"/>
    <p:sldId id="708" r:id="rId31"/>
    <p:sldId id="692" r:id="rId32"/>
    <p:sldId id="722" r:id="rId33"/>
    <p:sldId id="687" r:id="rId34"/>
    <p:sldId id="715" r:id="rId35"/>
    <p:sldId id="717" r:id="rId36"/>
    <p:sldId id="686" r:id="rId37"/>
    <p:sldId id="718" r:id="rId38"/>
    <p:sldId id="683" r:id="rId39"/>
    <p:sldId id="667" r:id="rId40"/>
    <p:sldId id="694" r:id="rId41"/>
    <p:sldId id="726" r:id="rId42"/>
    <p:sldId id="727" r:id="rId43"/>
  </p:sldIdLst>
  <p:sldSz cx="9144000" cy="6858000" type="screen4x3"/>
  <p:notesSz cx="7104063" cy="102346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Hook" initials="JH" lastIdx="1" clrIdx="0">
    <p:extLst>
      <p:ext uri="{19B8F6BF-5375-455C-9EA6-DF929625EA0E}">
        <p15:presenceInfo xmlns:p15="http://schemas.microsoft.com/office/powerpoint/2012/main" userId="S::jeshoo@combatstress.com::09eca513-bcca-4fa9-966b-8a8042767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366B"/>
    <a:srgbClr val="F6F6F6"/>
    <a:srgbClr val="878787"/>
    <a:srgbClr val="555555"/>
    <a:srgbClr val="FFFFFF"/>
    <a:srgbClr val="B1C8DF"/>
    <a:srgbClr val="F24D28"/>
    <a:srgbClr val="DCEADD"/>
    <a:srgbClr val="CAD1DC"/>
    <a:srgbClr val="E5C4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94576" autoAdjust="0"/>
  </p:normalViewPr>
  <p:slideViewPr>
    <p:cSldViewPr showGuides="1">
      <p:cViewPr varScale="1">
        <p:scale>
          <a:sx n="86" d="100"/>
          <a:sy n="86" d="100"/>
        </p:scale>
        <p:origin x="1042" y="41"/>
      </p:cViewPr>
      <p:guideLst>
        <p:guide orient="horz" pos="2160"/>
        <p:guide pos="2880"/>
      </p:guideLst>
    </p:cSldViewPr>
  </p:slideViewPr>
  <p:outlineViewPr>
    <p:cViewPr>
      <p:scale>
        <a:sx n="33" d="100"/>
        <a:sy n="33" d="100"/>
      </p:scale>
      <p:origin x="0" y="29562"/>
    </p:cViewPr>
  </p:outlineViewPr>
  <p:notesTextViewPr>
    <p:cViewPr>
      <p:scale>
        <a:sx n="100" d="100"/>
        <a:sy n="100" d="100"/>
      </p:scale>
      <p:origin x="0" y="0"/>
    </p:cViewPr>
  </p:notesTextViewPr>
  <p:sorterViewPr>
    <p:cViewPr>
      <p:scale>
        <a:sx n="75" d="100"/>
        <a:sy n="75" d="100"/>
      </p:scale>
      <p:origin x="0" y="-3660"/>
    </p:cViewPr>
  </p:sorterViewPr>
  <p:notesViewPr>
    <p:cSldViewPr showGuides="1">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21E09-01D7-4D5C-A450-DA1110821C15}" type="doc">
      <dgm:prSet loTypeId="urn:microsoft.com/office/officeart/2005/8/layout/pyramid2" loCatId="pyramid" qsTypeId="urn:microsoft.com/office/officeart/2005/8/quickstyle/simple1" qsCatId="simple" csTypeId="urn:microsoft.com/office/officeart/2005/8/colors/accent1_2" csCatId="accent1" phldr="1"/>
      <dgm:spPr/>
    </dgm:pt>
    <dgm:pt modelId="{D0F1FE3D-3CE5-43BB-BB90-525712595BC3}">
      <dgm:prSet phldrT="[Text]"/>
      <dgm:spPr>
        <a:solidFill>
          <a:srgbClr val="F6F6F6"/>
        </a:solidFill>
        <a:ln w="19050">
          <a:solidFill>
            <a:srgbClr val="1C366B"/>
          </a:solidFill>
        </a:ln>
      </dgm:spPr>
      <dgm:t>
        <a:bodyPr/>
        <a:lstStyle/>
        <a:p>
          <a:r>
            <a:rPr lang="en-GB" dirty="0">
              <a:solidFill>
                <a:srgbClr val="1C366B"/>
              </a:solidFill>
              <a:latin typeface="Open Sans" panose="020B0606030504020204" pitchFamily="34" charset="0"/>
              <a:ea typeface="Open Sans" panose="020B0606030504020204" pitchFamily="34" charset="0"/>
              <a:cs typeface="Open Sans" panose="020B0606030504020204" pitchFamily="34" charset="0"/>
            </a:rPr>
            <a:t>Support/Psychological </a:t>
          </a:r>
          <a:br>
            <a:rPr lang="en-GB"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dirty="0">
              <a:solidFill>
                <a:srgbClr val="1C366B"/>
              </a:solidFill>
              <a:latin typeface="Open Sans" panose="020B0606030504020204" pitchFamily="34" charset="0"/>
              <a:ea typeface="Open Sans" panose="020B0606030504020204" pitchFamily="34" charset="0"/>
              <a:cs typeface="Open Sans" panose="020B0606030504020204" pitchFamily="34" charset="0"/>
            </a:rPr>
            <a:t>First Aid </a:t>
          </a:r>
        </a:p>
      </dgm:t>
    </dgm:pt>
    <dgm:pt modelId="{703E3F16-172C-4346-B6EA-8A7201F7FFE0}" type="parTrans" cxnId="{F3359E42-F3A4-4779-AA30-AED4A55BE3E7}">
      <dgm:prSet/>
      <dgm:spPr/>
      <dgm:t>
        <a:bodyPr/>
        <a:lstStyle/>
        <a:p>
          <a:endParaRPr lang="en-GB"/>
        </a:p>
      </dgm:t>
    </dgm:pt>
    <dgm:pt modelId="{E13ED4E8-0CC7-49D0-B2DF-9841D8B834E7}" type="sibTrans" cxnId="{F3359E42-F3A4-4779-AA30-AED4A55BE3E7}">
      <dgm:prSet/>
      <dgm:spPr/>
      <dgm:t>
        <a:bodyPr/>
        <a:lstStyle/>
        <a:p>
          <a:endParaRPr lang="en-GB"/>
        </a:p>
      </dgm:t>
    </dgm:pt>
    <dgm:pt modelId="{F819CB9F-39B2-448C-A379-171CC7A7A0C4}">
      <dgm:prSet phldrT="[Text]"/>
      <dgm:spPr>
        <a:solidFill>
          <a:srgbClr val="F6F6F6"/>
        </a:solidFill>
        <a:ln w="19050">
          <a:solidFill>
            <a:srgbClr val="1C366B"/>
          </a:solidFill>
        </a:ln>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Information</a:t>
          </a:r>
        </a:p>
      </dgm:t>
    </dgm:pt>
    <dgm:pt modelId="{D69CD05A-4C7D-4ABD-B6C6-A9447BE59246}" type="parTrans" cxnId="{15AA86B4-635D-4712-8D5D-34BF903C09EB}">
      <dgm:prSet/>
      <dgm:spPr/>
      <dgm:t>
        <a:bodyPr/>
        <a:lstStyle/>
        <a:p>
          <a:endParaRPr lang="en-GB"/>
        </a:p>
      </dgm:t>
    </dgm:pt>
    <dgm:pt modelId="{3E17EA30-2530-4A3B-86FA-B1B9E448C23E}" type="sibTrans" cxnId="{15AA86B4-635D-4712-8D5D-34BF903C09EB}">
      <dgm:prSet/>
      <dgm:spPr/>
      <dgm:t>
        <a:bodyPr/>
        <a:lstStyle/>
        <a:p>
          <a:endParaRPr lang="en-GB"/>
        </a:p>
      </dgm:t>
    </dgm:pt>
    <dgm:pt modelId="{D9F9C0F4-179F-40CD-92A9-C12198737380}">
      <dgm:prSet phldrT="[Text]"/>
      <dgm:spPr>
        <a:solidFill>
          <a:srgbClr val="F6F6F6"/>
        </a:solidFill>
        <a:ln w="19050">
          <a:solidFill>
            <a:srgbClr val="1C366B"/>
          </a:solidFill>
        </a:ln>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Basic Needs &amp; </a:t>
          </a:r>
          <a:br>
            <a:rPr lang="en-GB" dirty="0">
              <a:latin typeface="Open Sans" panose="020B0606030504020204" pitchFamily="34" charset="0"/>
              <a:ea typeface="Open Sans" panose="020B0606030504020204" pitchFamily="34" charset="0"/>
              <a:cs typeface="Open Sans" panose="020B0606030504020204" pitchFamily="34" charset="0"/>
            </a:rPr>
          </a:br>
          <a:r>
            <a:rPr lang="en-GB" dirty="0">
              <a:latin typeface="Open Sans" panose="020B0606030504020204" pitchFamily="34" charset="0"/>
              <a:ea typeface="Open Sans" panose="020B0606030504020204" pitchFamily="34" charset="0"/>
              <a:cs typeface="Open Sans" panose="020B0606030504020204" pitchFamily="34" charset="0"/>
            </a:rPr>
            <a:t>Physical Resources</a:t>
          </a:r>
        </a:p>
      </dgm:t>
    </dgm:pt>
    <dgm:pt modelId="{1304BBCD-C855-4648-BE2A-0EF05422789E}" type="parTrans" cxnId="{A39F5E45-9ACF-447B-AE3C-C15A195F7343}">
      <dgm:prSet/>
      <dgm:spPr/>
      <dgm:t>
        <a:bodyPr/>
        <a:lstStyle/>
        <a:p>
          <a:endParaRPr lang="en-GB"/>
        </a:p>
      </dgm:t>
    </dgm:pt>
    <dgm:pt modelId="{92A60D76-7835-4616-B221-019AED511D7F}" type="sibTrans" cxnId="{A39F5E45-9ACF-447B-AE3C-C15A195F7343}">
      <dgm:prSet/>
      <dgm:spPr/>
      <dgm:t>
        <a:bodyPr/>
        <a:lstStyle/>
        <a:p>
          <a:endParaRPr lang="en-GB"/>
        </a:p>
      </dgm:t>
    </dgm:pt>
    <dgm:pt modelId="{977B6FAC-AD90-4D0E-9B0D-C9E27EEFD82B}">
      <dgm:prSet phldrT="[Text]"/>
      <dgm:spPr>
        <a:solidFill>
          <a:srgbClr val="F6F6F6"/>
        </a:solidFill>
        <a:ln w="19050">
          <a:solidFill>
            <a:srgbClr val="1C366B"/>
          </a:solidFill>
        </a:ln>
      </dgm:spPr>
      <dgm:t>
        <a:bodyPr/>
        <a:lstStyle/>
        <a:p>
          <a:r>
            <a:rPr lang="en-GB" dirty="0">
              <a:solidFill>
                <a:srgbClr val="1C366B"/>
              </a:solidFill>
              <a:latin typeface="Open Sans" panose="020B0606030504020204" pitchFamily="34" charset="0"/>
              <a:ea typeface="Open Sans" panose="020B0606030504020204" pitchFamily="34" charset="0"/>
              <a:cs typeface="Open Sans" panose="020B0606030504020204" pitchFamily="34" charset="0"/>
            </a:rPr>
            <a:t>Psychological intervention (e.g. 1:1 Therapy)</a:t>
          </a:r>
        </a:p>
      </dgm:t>
    </dgm:pt>
    <dgm:pt modelId="{E8BF42A2-95B7-4EA1-8F2E-39917AAB91BE}" type="parTrans" cxnId="{B273D10F-42DC-4DB4-8A90-D0952850211E}">
      <dgm:prSet/>
      <dgm:spPr/>
      <dgm:t>
        <a:bodyPr/>
        <a:lstStyle/>
        <a:p>
          <a:endParaRPr lang="en-GB"/>
        </a:p>
      </dgm:t>
    </dgm:pt>
    <dgm:pt modelId="{8B3BA2F8-1082-4A1B-908E-DC3550D95EA1}" type="sibTrans" cxnId="{B273D10F-42DC-4DB4-8A90-D0952850211E}">
      <dgm:prSet/>
      <dgm:spPr/>
      <dgm:t>
        <a:bodyPr/>
        <a:lstStyle/>
        <a:p>
          <a:endParaRPr lang="en-GB"/>
        </a:p>
      </dgm:t>
    </dgm:pt>
    <dgm:pt modelId="{A48C9E2A-80B4-4607-9BA0-06B9CE61AB24}" type="pres">
      <dgm:prSet presAssocID="{13721E09-01D7-4D5C-A450-DA1110821C15}" presName="compositeShape" presStyleCnt="0">
        <dgm:presLayoutVars>
          <dgm:dir/>
          <dgm:resizeHandles/>
        </dgm:presLayoutVars>
      </dgm:prSet>
      <dgm:spPr/>
    </dgm:pt>
    <dgm:pt modelId="{63F438AD-719A-46A6-ADB2-80F532CF1CD4}" type="pres">
      <dgm:prSet presAssocID="{13721E09-01D7-4D5C-A450-DA1110821C15}" presName="pyramid" presStyleLbl="node1" presStyleIdx="0" presStyleCnt="1"/>
      <dgm:spPr>
        <a:ln>
          <a:noFill/>
        </a:ln>
      </dgm:spPr>
    </dgm:pt>
    <dgm:pt modelId="{49C30C94-DD9A-441C-8573-475BFFF59C1A}" type="pres">
      <dgm:prSet presAssocID="{13721E09-01D7-4D5C-A450-DA1110821C15}" presName="theList" presStyleCnt="0"/>
      <dgm:spPr/>
    </dgm:pt>
    <dgm:pt modelId="{106BF868-457A-4E71-88DD-F57C8EAACAA9}" type="pres">
      <dgm:prSet presAssocID="{977B6FAC-AD90-4D0E-9B0D-C9E27EEFD82B}" presName="aNode" presStyleLbl="fgAcc1" presStyleIdx="0" presStyleCnt="4">
        <dgm:presLayoutVars>
          <dgm:bulletEnabled val="1"/>
        </dgm:presLayoutVars>
      </dgm:prSet>
      <dgm:spPr/>
    </dgm:pt>
    <dgm:pt modelId="{B471433E-E464-42EF-9E81-DA3A038946B5}" type="pres">
      <dgm:prSet presAssocID="{977B6FAC-AD90-4D0E-9B0D-C9E27EEFD82B}" presName="aSpace" presStyleCnt="0"/>
      <dgm:spPr/>
    </dgm:pt>
    <dgm:pt modelId="{444639BC-749D-4A2F-8E22-FBBCADC2DC9C}" type="pres">
      <dgm:prSet presAssocID="{D0F1FE3D-3CE5-43BB-BB90-525712595BC3}" presName="aNode" presStyleLbl="fgAcc1" presStyleIdx="1" presStyleCnt="4">
        <dgm:presLayoutVars>
          <dgm:bulletEnabled val="1"/>
        </dgm:presLayoutVars>
      </dgm:prSet>
      <dgm:spPr/>
    </dgm:pt>
    <dgm:pt modelId="{B032C7BA-CA98-495B-A5D2-B0B9BE81E6DA}" type="pres">
      <dgm:prSet presAssocID="{D0F1FE3D-3CE5-43BB-BB90-525712595BC3}" presName="aSpace" presStyleCnt="0"/>
      <dgm:spPr/>
    </dgm:pt>
    <dgm:pt modelId="{F79D4F66-F9F3-4ECA-AEA6-A4A3D11E625D}" type="pres">
      <dgm:prSet presAssocID="{F819CB9F-39B2-448C-A379-171CC7A7A0C4}" presName="aNode" presStyleLbl="fgAcc1" presStyleIdx="2" presStyleCnt="4">
        <dgm:presLayoutVars>
          <dgm:bulletEnabled val="1"/>
        </dgm:presLayoutVars>
      </dgm:prSet>
      <dgm:spPr/>
    </dgm:pt>
    <dgm:pt modelId="{CB644DB9-F184-4542-9242-BFE49D821E8E}" type="pres">
      <dgm:prSet presAssocID="{F819CB9F-39B2-448C-A379-171CC7A7A0C4}" presName="aSpace" presStyleCnt="0"/>
      <dgm:spPr/>
    </dgm:pt>
    <dgm:pt modelId="{B3A19D31-7033-4895-B2BD-81B6FC7F2531}" type="pres">
      <dgm:prSet presAssocID="{D9F9C0F4-179F-40CD-92A9-C12198737380}" presName="aNode" presStyleLbl="fgAcc1" presStyleIdx="3" presStyleCnt="4">
        <dgm:presLayoutVars>
          <dgm:bulletEnabled val="1"/>
        </dgm:presLayoutVars>
      </dgm:prSet>
      <dgm:spPr/>
    </dgm:pt>
    <dgm:pt modelId="{B3ECE6C3-E4A8-4701-B007-60728F5B13DD}" type="pres">
      <dgm:prSet presAssocID="{D9F9C0F4-179F-40CD-92A9-C12198737380}" presName="aSpace" presStyleCnt="0"/>
      <dgm:spPr/>
    </dgm:pt>
  </dgm:ptLst>
  <dgm:cxnLst>
    <dgm:cxn modelId="{B273D10F-42DC-4DB4-8A90-D0952850211E}" srcId="{13721E09-01D7-4D5C-A450-DA1110821C15}" destId="{977B6FAC-AD90-4D0E-9B0D-C9E27EEFD82B}" srcOrd="0" destOrd="0" parTransId="{E8BF42A2-95B7-4EA1-8F2E-39917AAB91BE}" sibTransId="{8B3BA2F8-1082-4A1B-908E-DC3550D95EA1}"/>
    <dgm:cxn modelId="{053FED1F-FD08-47D0-AB66-288B8AEDAAF3}" type="presOf" srcId="{F819CB9F-39B2-448C-A379-171CC7A7A0C4}" destId="{F79D4F66-F9F3-4ECA-AEA6-A4A3D11E625D}" srcOrd="0" destOrd="0" presId="urn:microsoft.com/office/officeart/2005/8/layout/pyramid2"/>
    <dgm:cxn modelId="{C3517C21-8D34-4BB5-9AC0-332F12C5F8EB}" type="presOf" srcId="{13721E09-01D7-4D5C-A450-DA1110821C15}" destId="{A48C9E2A-80B4-4607-9BA0-06B9CE61AB24}" srcOrd="0" destOrd="0" presId="urn:microsoft.com/office/officeart/2005/8/layout/pyramid2"/>
    <dgm:cxn modelId="{F3359E42-F3A4-4779-AA30-AED4A55BE3E7}" srcId="{13721E09-01D7-4D5C-A450-DA1110821C15}" destId="{D0F1FE3D-3CE5-43BB-BB90-525712595BC3}" srcOrd="1" destOrd="0" parTransId="{703E3F16-172C-4346-B6EA-8A7201F7FFE0}" sibTransId="{E13ED4E8-0CC7-49D0-B2DF-9841D8B834E7}"/>
    <dgm:cxn modelId="{A39F5E45-9ACF-447B-AE3C-C15A195F7343}" srcId="{13721E09-01D7-4D5C-A450-DA1110821C15}" destId="{D9F9C0F4-179F-40CD-92A9-C12198737380}" srcOrd="3" destOrd="0" parTransId="{1304BBCD-C855-4648-BE2A-0EF05422789E}" sibTransId="{92A60D76-7835-4616-B221-019AED511D7F}"/>
    <dgm:cxn modelId="{31D3C745-1429-461B-9F22-A602102AC606}" type="presOf" srcId="{D9F9C0F4-179F-40CD-92A9-C12198737380}" destId="{B3A19D31-7033-4895-B2BD-81B6FC7F2531}" srcOrd="0" destOrd="0" presId="urn:microsoft.com/office/officeart/2005/8/layout/pyramid2"/>
    <dgm:cxn modelId="{D67D4154-1CA0-45D8-B923-6DA68704F5E1}" type="presOf" srcId="{D0F1FE3D-3CE5-43BB-BB90-525712595BC3}" destId="{444639BC-749D-4A2F-8E22-FBBCADC2DC9C}" srcOrd="0" destOrd="0" presId="urn:microsoft.com/office/officeart/2005/8/layout/pyramid2"/>
    <dgm:cxn modelId="{199A3057-0A63-42E0-9777-F814EA6D1B45}" type="presOf" srcId="{977B6FAC-AD90-4D0E-9B0D-C9E27EEFD82B}" destId="{106BF868-457A-4E71-88DD-F57C8EAACAA9}" srcOrd="0" destOrd="0" presId="urn:microsoft.com/office/officeart/2005/8/layout/pyramid2"/>
    <dgm:cxn modelId="{15AA86B4-635D-4712-8D5D-34BF903C09EB}" srcId="{13721E09-01D7-4D5C-A450-DA1110821C15}" destId="{F819CB9F-39B2-448C-A379-171CC7A7A0C4}" srcOrd="2" destOrd="0" parTransId="{D69CD05A-4C7D-4ABD-B6C6-A9447BE59246}" sibTransId="{3E17EA30-2530-4A3B-86FA-B1B9E448C23E}"/>
    <dgm:cxn modelId="{10F7F9FA-43EA-4F67-A461-465DC948E095}" type="presParOf" srcId="{A48C9E2A-80B4-4607-9BA0-06B9CE61AB24}" destId="{63F438AD-719A-46A6-ADB2-80F532CF1CD4}" srcOrd="0" destOrd="0" presId="urn:microsoft.com/office/officeart/2005/8/layout/pyramid2"/>
    <dgm:cxn modelId="{543D8477-4DC5-42BC-B696-41D3730A5D8E}" type="presParOf" srcId="{A48C9E2A-80B4-4607-9BA0-06B9CE61AB24}" destId="{49C30C94-DD9A-441C-8573-475BFFF59C1A}" srcOrd="1" destOrd="0" presId="urn:microsoft.com/office/officeart/2005/8/layout/pyramid2"/>
    <dgm:cxn modelId="{2B8F1FA5-3791-4C2A-839F-48FA1BA0CA1A}" type="presParOf" srcId="{49C30C94-DD9A-441C-8573-475BFFF59C1A}" destId="{106BF868-457A-4E71-88DD-F57C8EAACAA9}" srcOrd="0" destOrd="0" presId="urn:microsoft.com/office/officeart/2005/8/layout/pyramid2"/>
    <dgm:cxn modelId="{1310DA6E-FEF1-4740-B12B-4447D22BC1D8}" type="presParOf" srcId="{49C30C94-DD9A-441C-8573-475BFFF59C1A}" destId="{B471433E-E464-42EF-9E81-DA3A038946B5}" srcOrd="1" destOrd="0" presId="urn:microsoft.com/office/officeart/2005/8/layout/pyramid2"/>
    <dgm:cxn modelId="{BC23D496-2835-40E1-96F2-64C458C365AA}" type="presParOf" srcId="{49C30C94-DD9A-441C-8573-475BFFF59C1A}" destId="{444639BC-749D-4A2F-8E22-FBBCADC2DC9C}" srcOrd="2" destOrd="0" presId="urn:microsoft.com/office/officeart/2005/8/layout/pyramid2"/>
    <dgm:cxn modelId="{7AD9CB6B-4F93-4A1B-9FBB-6FB960032D43}" type="presParOf" srcId="{49C30C94-DD9A-441C-8573-475BFFF59C1A}" destId="{B032C7BA-CA98-495B-A5D2-B0B9BE81E6DA}" srcOrd="3" destOrd="0" presId="urn:microsoft.com/office/officeart/2005/8/layout/pyramid2"/>
    <dgm:cxn modelId="{FED7CF27-F22E-4392-A49D-6301994336C4}" type="presParOf" srcId="{49C30C94-DD9A-441C-8573-475BFFF59C1A}" destId="{F79D4F66-F9F3-4ECA-AEA6-A4A3D11E625D}" srcOrd="4" destOrd="0" presId="urn:microsoft.com/office/officeart/2005/8/layout/pyramid2"/>
    <dgm:cxn modelId="{2A66B030-2665-4B4D-9D97-8740BBB29FD5}" type="presParOf" srcId="{49C30C94-DD9A-441C-8573-475BFFF59C1A}" destId="{CB644DB9-F184-4542-9242-BFE49D821E8E}" srcOrd="5" destOrd="0" presId="urn:microsoft.com/office/officeart/2005/8/layout/pyramid2"/>
    <dgm:cxn modelId="{07A0051E-BCC8-40F2-8614-674A212F8122}" type="presParOf" srcId="{49C30C94-DD9A-441C-8573-475BFFF59C1A}" destId="{B3A19D31-7033-4895-B2BD-81B6FC7F2531}" srcOrd="6" destOrd="0" presId="urn:microsoft.com/office/officeart/2005/8/layout/pyramid2"/>
    <dgm:cxn modelId="{DB23171A-CF13-4368-BBE8-9FEAC50B16BE}" type="presParOf" srcId="{49C30C94-DD9A-441C-8573-475BFFF59C1A}" destId="{B3ECE6C3-E4A8-4701-B007-60728F5B13DD}"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082A3-AF6D-4D3A-88A0-CB8B570BC05B}" type="doc">
      <dgm:prSet loTypeId="urn:microsoft.com/office/officeart/2005/8/layout/chevron1" loCatId="process" qsTypeId="urn:microsoft.com/office/officeart/2005/8/quickstyle/simple1" qsCatId="simple" csTypeId="urn:microsoft.com/office/officeart/2005/8/colors/accent1_2" csCatId="accent1" phldr="1"/>
      <dgm:spPr/>
    </dgm:pt>
    <dgm:pt modelId="{C0E5F2D6-F840-44BE-B659-A2091CC5DCB7}">
      <dgm:prSet phldrT="[Text]"/>
      <dgm:spPr>
        <a:solidFill>
          <a:srgbClr val="1C366B"/>
        </a:solidFill>
        <a:ln>
          <a:noFill/>
        </a:ln>
      </dgm:spPr>
      <dgm:t>
        <a:bodyPr/>
        <a:lstStyle/>
        <a:p>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Preparation Phase</a:t>
          </a:r>
          <a:r>
            <a:rPr lang="en-GB" dirty="0">
              <a:latin typeface="Open Sans" panose="020B0606030504020204" pitchFamily="34" charset="0"/>
              <a:ea typeface="Open Sans" panose="020B0606030504020204" pitchFamily="34" charset="0"/>
              <a:cs typeface="Open Sans" panose="020B0606030504020204" pitchFamily="34" charset="0"/>
            </a:rPr>
            <a:t> </a:t>
          </a:r>
        </a:p>
      </dgm:t>
    </dgm:pt>
    <dgm:pt modelId="{86B05883-4D0D-4AAC-B979-D6DE719AA375}" type="parTrans" cxnId="{8E122313-F094-4B84-8D0E-158177F43D50}">
      <dgm:prSet/>
      <dgm:spPr/>
      <dgm:t>
        <a:bodyPr/>
        <a:lstStyle/>
        <a:p>
          <a:endParaRPr lang="en-GB"/>
        </a:p>
      </dgm:t>
    </dgm:pt>
    <dgm:pt modelId="{BC78B1E9-0313-476C-B380-A09B00935D6B}" type="sibTrans" cxnId="{8E122313-F094-4B84-8D0E-158177F43D50}">
      <dgm:prSet/>
      <dgm:spPr/>
      <dgm:t>
        <a:bodyPr/>
        <a:lstStyle/>
        <a:p>
          <a:endParaRPr lang="en-GB"/>
        </a:p>
      </dgm:t>
    </dgm:pt>
    <dgm:pt modelId="{4AE6B4CB-6541-4A4E-A347-D55108D2632B}">
      <dgm:prSet phldrT="[Text]"/>
      <dgm:spPr>
        <a:solidFill>
          <a:srgbClr val="1C366B"/>
        </a:solidFill>
        <a:ln>
          <a:noFill/>
        </a:ln>
      </dgm:spPr>
      <dgm:t>
        <a:bodyPr/>
        <a:lstStyle/>
        <a:p>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Action</a:t>
          </a:r>
          <a:b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Phase</a:t>
          </a:r>
          <a:r>
            <a:rPr lang="en-GB" dirty="0">
              <a:latin typeface="Open Sans" panose="020B0606030504020204" pitchFamily="34" charset="0"/>
              <a:ea typeface="Open Sans" panose="020B0606030504020204" pitchFamily="34" charset="0"/>
              <a:cs typeface="Open Sans" panose="020B0606030504020204" pitchFamily="34" charset="0"/>
            </a:rPr>
            <a:t> </a:t>
          </a:r>
        </a:p>
      </dgm:t>
    </dgm:pt>
    <dgm:pt modelId="{70213A66-4A68-4DDB-AD59-78CE9D04509D}" type="parTrans" cxnId="{FD9819A5-AAB1-4C69-95B2-41C528B1D60B}">
      <dgm:prSet/>
      <dgm:spPr/>
      <dgm:t>
        <a:bodyPr/>
        <a:lstStyle/>
        <a:p>
          <a:endParaRPr lang="en-GB"/>
        </a:p>
      </dgm:t>
    </dgm:pt>
    <dgm:pt modelId="{99D0333C-C74C-4920-AAC5-E7951D69BD32}" type="sibTrans" cxnId="{FD9819A5-AAB1-4C69-95B2-41C528B1D60B}">
      <dgm:prSet/>
      <dgm:spPr/>
      <dgm:t>
        <a:bodyPr/>
        <a:lstStyle/>
        <a:p>
          <a:endParaRPr lang="en-GB"/>
        </a:p>
      </dgm:t>
    </dgm:pt>
    <dgm:pt modelId="{C9F3061F-5016-446A-87FE-9BB389E35FBA}">
      <dgm:prSet phldrT="[Text]"/>
      <dgm:spPr>
        <a:solidFill>
          <a:srgbClr val="1C366B"/>
        </a:solidFill>
        <a:ln>
          <a:noFill/>
        </a:ln>
      </dgm:spPr>
      <dgm:t>
        <a:bodyPr/>
        <a:lstStyle/>
        <a:p>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Recovery</a:t>
          </a:r>
          <a:b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Phase </a:t>
          </a:r>
        </a:p>
      </dgm:t>
    </dgm:pt>
    <dgm:pt modelId="{3DD9E67C-3950-4C4D-A517-8553CBA8D0B9}" type="parTrans" cxnId="{8C8A3665-D1AF-4D72-8652-2F030049AC51}">
      <dgm:prSet/>
      <dgm:spPr/>
      <dgm:t>
        <a:bodyPr/>
        <a:lstStyle/>
        <a:p>
          <a:endParaRPr lang="en-GB"/>
        </a:p>
      </dgm:t>
    </dgm:pt>
    <dgm:pt modelId="{E4F5BC30-20ED-431A-8CEC-D1DC24EFE670}" type="sibTrans" cxnId="{8C8A3665-D1AF-4D72-8652-2F030049AC51}">
      <dgm:prSet/>
      <dgm:spPr/>
      <dgm:t>
        <a:bodyPr/>
        <a:lstStyle/>
        <a:p>
          <a:endParaRPr lang="en-GB"/>
        </a:p>
      </dgm:t>
    </dgm:pt>
    <dgm:pt modelId="{FFE7276E-48E6-4955-94D6-1A9224F6BFA3}" type="pres">
      <dgm:prSet presAssocID="{782082A3-AF6D-4D3A-88A0-CB8B570BC05B}" presName="Name0" presStyleCnt="0">
        <dgm:presLayoutVars>
          <dgm:dir/>
          <dgm:animLvl val="lvl"/>
          <dgm:resizeHandles val="exact"/>
        </dgm:presLayoutVars>
      </dgm:prSet>
      <dgm:spPr/>
    </dgm:pt>
    <dgm:pt modelId="{3E42FC34-02C5-46A3-81AF-4F6FD4582789}" type="pres">
      <dgm:prSet presAssocID="{C0E5F2D6-F840-44BE-B659-A2091CC5DCB7}" presName="parTxOnly" presStyleLbl="node1" presStyleIdx="0" presStyleCnt="3" custLinFactNeighborX="821" custLinFactNeighborY="-20797">
        <dgm:presLayoutVars>
          <dgm:chMax val="0"/>
          <dgm:chPref val="0"/>
          <dgm:bulletEnabled val="1"/>
        </dgm:presLayoutVars>
      </dgm:prSet>
      <dgm:spPr/>
    </dgm:pt>
    <dgm:pt modelId="{86EF3F6C-5386-4C32-8FDF-789996F401FE}" type="pres">
      <dgm:prSet presAssocID="{BC78B1E9-0313-476C-B380-A09B00935D6B}" presName="parTxOnlySpace" presStyleCnt="0"/>
      <dgm:spPr/>
    </dgm:pt>
    <dgm:pt modelId="{BFCCE766-DB2F-4FA5-8F97-F5F2CAFE3AD7}" type="pres">
      <dgm:prSet presAssocID="{4AE6B4CB-6541-4A4E-A347-D55108D2632B}" presName="parTxOnly" presStyleLbl="node1" presStyleIdx="1" presStyleCnt="3" custLinFactNeighborX="821" custLinFactNeighborY="-20797">
        <dgm:presLayoutVars>
          <dgm:chMax val="0"/>
          <dgm:chPref val="0"/>
          <dgm:bulletEnabled val="1"/>
        </dgm:presLayoutVars>
      </dgm:prSet>
      <dgm:spPr/>
    </dgm:pt>
    <dgm:pt modelId="{E5C21B48-5A1D-4446-BCB0-6F978C10DE75}" type="pres">
      <dgm:prSet presAssocID="{99D0333C-C74C-4920-AAC5-E7951D69BD32}" presName="parTxOnlySpace" presStyleCnt="0"/>
      <dgm:spPr/>
    </dgm:pt>
    <dgm:pt modelId="{725C38DD-822D-44A7-B5F6-3152B81FA502}" type="pres">
      <dgm:prSet presAssocID="{C9F3061F-5016-446A-87FE-9BB389E35FBA}" presName="parTxOnly" presStyleLbl="node1" presStyleIdx="2" presStyleCnt="3" custLinFactNeighborX="821" custLinFactNeighborY="-20797">
        <dgm:presLayoutVars>
          <dgm:chMax val="0"/>
          <dgm:chPref val="0"/>
          <dgm:bulletEnabled val="1"/>
        </dgm:presLayoutVars>
      </dgm:prSet>
      <dgm:spPr/>
    </dgm:pt>
  </dgm:ptLst>
  <dgm:cxnLst>
    <dgm:cxn modelId="{8E122313-F094-4B84-8D0E-158177F43D50}" srcId="{782082A3-AF6D-4D3A-88A0-CB8B570BC05B}" destId="{C0E5F2D6-F840-44BE-B659-A2091CC5DCB7}" srcOrd="0" destOrd="0" parTransId="{86B05883-4D0D-4AAC-B979-D6DE719AA375}" sibTransId="{BC78B1E9-0313-476C-B380-A09B00935D6B}"/>
    <dgm:cxn modelId="{2C41D41E-DE75-419F-8B99-3D541B07F2F5}" type="presOf" srcId="{782082A3-AF6D-4D3A-88A0-CB8B570BC05B}" destId="{FFE7276E-48E6-4955-94D6-1A9224F6BFA3}" srcOrd="0" destOrd="0" presId="urn:microsoft.com/office/officeart/2005/8/layout/chevron1"/>
    <dgm:cxn modelId="{8C8A3665-D1AF-4D72-8652-2F030049AC51}" srcId="{782082A3-AF6D-4D3A-88A0-CB8B570BC05B}" destId="{C9F3061F-5016-446A-87FE-9BB389E35FBA}" srcOrd="2" destOrd="0" parTransId="{3DD9E67C-3950-4C4D-A517-8553CBA8D0B9}" sibTransId="{E4F5BC30-20ED-431A-8CEC-D1DC24EFE670}"/>
    <dgm:cxn modelId="{596F7D70-4390-4CA6-93FD-48C9AAA800FE}" type="presOf" srcId="{C0E5F2D6-F840-44BE-B659-A2091CC5DCB7}" destId="{3E42FC34-02C5-46A3-81AF-4F6FD4582789}" srcOrd="0" destOrd="0" presId="urn:microsoft.com/office/officeart/2005/8/layout/chevron1"/>
    <dgm:cxn modelId="{FD9819A5-AAB1-4C69-95B2-41C528B1D60B}" srcId="{782082A3-AF6D-4D3A-88A0-CB8B570BC05B}" destId="{4AE6B4CB-6541-4A4E-A347-D55108D2632B}" srcOrd="1" destOrd="0" parTransId="{70213A66-4A68-4DDB-AD59-78CE9D04509D}" sibTransId="{99D0333C-C74C-4920-AAC5-E7951D69BD32}"/>
    <dgm:cxn modelId="{6E469CAF-284A-4B3C-A41C-E65ACEDD69B2}" type="presOf" srcId="{C9F3061F-5016-446A-87FE-9BB389E35FBA}" destId="{725C38DD-822D-44A7-B5F6-3152B81FA502}" srcOrd="0" destOrd="0" presId="urn:microsoft.com/office/officeart/2005/8/layout/chevron1"/>
    <dgm:cxn modelId="{394A38CA-EAB4-41CA-8223-9B8C58248686}" type="presOf" srcId="{4AE6B4CB-6541-4A4E-A347-D55108D2632B}" destId="{BFCCE766-DB2F-4FA5-8F97-F5F2CAFE3AD7}" srcOrd="0" destOrd="0" presId="urn:microsoft.com/office/officeart/2005/8/layout/chevron1"/>
    <dgm:cxn modelId="{4359F3F5-97E6-4551-B08D-0759FDAC0740}" type="presParOf" srcId="{FFE7276E-48E6-4955-94D6-1A9224F6BFA3}" destId="{3E42FC34-02C5-46A3-81AF-4F6FD4582789}" srcOrd="0" destOrd="0" presId="urn:microsoft.com/office/officeart/2005/8/layout/chevron1"/>
    <dgm:cxn modelId="{D7FED87F-FDA0-44C3-B71A-195DF3804D01}" type="presParOf" srcId="{FFE7276E-48E6-4955-94D6-1A9224F6BFA3}" destId="{86EF3F6C-5386-4C32-8FDF-789996F401FE}" srcOrd="1" destOrd="0" presId="urn:microsoft.com/office/officeart/2005/8/layout/chevron1"/>
    <dgm:cxn modelId="{063AD0C6-18A8-4E50-8821-7D37B5B6FA3F}" type="presParOf" srcId="{FFE7276E-48E6-4955-94D6-1A9224F6BFA3}" destId="{BFCCE766-DB2F-4FA5-8F97-F5F2CAFE3AD7}" srcOrd="2" destOrd="0" presId="urn:microsoft.com/office/officeart/2005/8/layout/chevron1"/>
    <dgm:cxn modelId="{ED5F4B49-4418-483C-A699-29511E4294EB}" type="presParOf" srcId="{FFE7276E-48E6-4955-94D6-1A9224F6BFA3}" destId="{E5C21B48-5A1D-4446-BCB0-6F978C10DE75}" srcOrd="3" destOrd="0" presId="urn:microsoft.com/office/officeart/2005/8/layout/chevron1"/>
    <dgm:cxn modelId="{5AC353E8-1D20-4684-B7ED-85732C47B0A9}" type="presParOf" srcId="{FFE7276E-48E6-4955-94D6-1A9224F6BFA3}" destId="{725C38DD-822D-44A7-B5F6-3152B81FA50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064487-F779-49D3-A7BF-001D519B5BF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B3C260B6-2348-40E2-AEDB-2C23FE73FA47}">
      <dgm:prSet phldrT="[Text]"/>
      <dgm:spPr>
        <a:solidFill>
          <a:srgbClr val="1C366B"/>
        </a:solidFill>
        <a:ln>
          <a:noFill/>
        </a:ln>
      </dgm:spPr>
      <dgm:t>
        <a:bodyPr/>
        <a:lstStyle/>
        <a:p>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Likely Experience:</a:t>
          </a:r>
        </a:p>
        <a:p>
          <a:r>
            <a:rPr lang="en-GB" dirty="0">
              <a:solidFill>
                <a:srgbClr val="FFFFFF"/>
              </a:solidFill>
              <a:latin typeface="Open Sans" panose="020B0606030504020204" pitchFamily="34" charset="0"/>
              <a:ea typeface="Open Sans" panose="020B0606030504020204" pitchFamily="34" charset="0"/>
              <a:cs typeface="Open Sans" panose="020B0606030504020204" pitchFamily="34" charset="0"/>
            </a:rPr>
            <a:t>Anticipatory Anxiety </a:t>
          </a:r>
          <a:r>
            <a:rPr lang="en-GB" dirty="0">
              <a:latin typeface="Open Sans" panose="020B0606030504020204" pitchFamily="34" charset="0"/>
              <a:ea typeface="Open Sans" panose="020B0606030504020204" pitchFamily="34" charset="0"/>
              <a:cs typeface="Open Sans" panose="020B0606030504020204" pitchFamily="34" charset="0"/>
            </a:rPr>
            <a:t> </a:t>
          </a:r>
        </a:p>
      </dgm:t>
    </dgm:pt>
    <dgm:pt modelId="{F55BBF5E-9ECC-479F-AF1B-AFD242D894C4}" type="parTrans" cxnId="{63A6CDFE-D133-484C-B421-FBACA1DF42D1}">
      <dgm:prSet/>
      <dgm:spPr/>
      <dgm:t>
        <a:bodyPr/>
        <a:lstStyle/>
        <a:p>
          <a:endParaRPr lang="en-GB"/>
        </a:p>
      </dgm:t>
    </dgm:pt>
    <dgm:pt modelId="{803FBDC9-BB33-4FEE-8581-42517AC8FE05}" type="sibTrans" cxnId="{63A6CDFE-D133-484C-B421-FBACA1DF42D1}">
      <dgm:prSet/>
      <dgm:spPr/>
      <dgm:t>
        <a:bodyPr/>
        <a:lstStyle/>
        <a:p>
          <a:endParaRPr lang="en-GB"/>
        </a:p>
      </dgm:t>
    </dgm:pt>
    <dgm:pt modelId="{59D5A7E9-ADAA-40E4-8E33-795F85995E90}">
      <dgm:prSet phldrT="[Text]"/>
      <dgm:spPr>
        <a:solidFill>
          <a:srgbClr val="F6F6F6"/>
        </a:solidFill>
        <a:ln w="28575">
          <a:solidFill>
            <a:schemeClr val="accent1"/>
          </a:solidFill>
        </a:ln>
      </dgm:spPr>
      <dgm:t>
        <a:bodyPr/>
        <a:lstStyle/>
        <a:p>
          <a:r>
            <a:rPr lang="en-GB" dirty="0">
              <a:solidFill>
                <a:srgbClr val="1C366B"/>
              </a:solidFill>
              <a:latin typeface="Open Sans" panose="020B0606030504020204" pitchFamily="34" charset="0"/>
              <a:ea typeface="Open Sans" panose="020B0606030504020204" pitchFamily="34" charset="0"/>
              <a:cs typeface="Open Sans" panose="020B0606030504020204" pitchFamily="34" charset="0"/>
            </a:rPr>
            <a:t>Rapid, high level planning</a:t>
          </a:r>
        </a:p>
      </dgm:t>
    </dgm:pt>
    <dgm:pt modelId="{AF974392-96D2-4926-B72B-2B13423B3105}" type="parTrans" cxnId="{1CC7900F-A035-43C6-97A3-0D3BC5E0DEC5}">
      <dgm:prSet/>
      <dgm:spPr/>
      <dgm:t>
        <a:bodyPr/>
        <a:lstStyle/>
        <a:p>
          <a:endParaRPr lang="en-GB"/>
        </a:p>
      </dgm:t>
    </dgm:pt>
    <dgm:pt modelId="{1F32474E-AABD-4DCE-B73F-9D6A28073013}" type="sibTrans" cxnId="{1CC7900F-A035-43C6-97A3-0D3BC5E0DEC5}">
      <dgm:prSet/>
      <dgm:spPr>
        <a:solidFill>
          <a:srgbClr val="878787"/>
        </a:solidFill>
      </dgm:spPr>
      <dgm:t>
        <a:bodyPr/>
        <a:lstStyle/>
        <a:p>
          <a:endParaRPr lang="en-GB"/>
        </a:p>
      </dgm:t>
    </dgm:pt>
    <dgm:pt modelId="{3CFCDE31-8C56-44A7-9637-E750E1DB27DA}">
      <dgm:prSet phldrT="[Text]"/>
      <dgm:spPr>
        <a:solidFill>
          <a:srgbClr val="F6F6F6"/>
        </a:solidFill>
        <a:ln w="28575">
          <a:solidFill>
            <a:schemeClr val="accent1"/>
          </a:solidFill>
        </a:ln>
      </dgm:spPr>
      <dgm:t>
        <a:bodyPr/>
        <a:lstStyle/>
        <a:p>
          <a:r>
            <a:rPr lang="en-GB" dirty="0">
              <a:solidFill>
                <a:srgbClr val="1C366B"/>
              </a:solidFill>
              <a:latin typeface="Open Sans" panose="020B0606030504020204" pitchFamily="34" charset="0"/>
              <a:ea typeface="Open Sans" panose="020B0606030504020204" pitchFamily="34" charset="0"/>
              <a:cs typeface="Open Sans" panose="020B0606030504020204" pitchFamily="34" charset="0"/>
            </a:rPr>
            <a:t>Fear </a:t>
          </a:r>
          <a:br>
            <a:rPr lang="en-GB"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dirty="0">
              <a:solidFill>
                <a:srgbClr val="1C366B"/>
              </a:solidFill>
              <a:latin typeface="Open Sans" panose="020B0606030504020204" pitchFamily="34" charset="0"/>
              <a:ea typeface="Open Sans" panose="020B0606030504020204" pitchFamily="34" charset="0"/>
              <a:cs typeface="Open Sans" panose="020B0606030504020204" pitchFamily="34" charset="0"/>
            </a:rPr>
            <a:t>of the unknown</a:t>
          </a:r>
        </a:p>
      </dgm:t>
    </dgm:pt>
    <dgm:pt modelId="{81ADE921-616C-421A-8CA4-CA4DF53F25C2}" type="parTrans" cxnId="{E0497C88-6FB0-4398-AC58-6FF61975DC32}">
      <dgm:prSet/>
      <dgm:spPr/>
      <dgm:t>
        <a:bodyPr/>
        <a:lstStyle/>
        <a:p>
          <a:endParaRPr lang="en-GB"/>
        </a:p>
      </dgm:t>
    </dgm:pt>
    <dgm:pt modelId="{E06A583F-FF47-4955-91DB-9668001E87C4}" type="sibTrans" cxnId="{E0497C88-6FB0-4398-AC58-6FF61975DC32}">
      <dgm:prSet/>
      <dgm:spPr>
        <a:solidFill>
          <a:srgbClr val="878787"/>
        </a:solidFill>
      </dgm:spPr>
      <dgm:t>
        <a:bodyPr/>
        <a:lstStyle/>
        <a:p>
          <a:endParaRPr lang="en-GB"/>
        </a:p>
      </dgm:t>
    </dgm:pt>
    <dgm:pt modelId="{68E6925E-3614-4117-95C0-16294D60BFEB}">
      <dgm:prSet phldrT="[Text]"/>
      <dgm:spPr>
        <a:solidFill>
          <a:srgbClr val="F6F6F6"/>
        </a:solidFill>
        <a:ln w="28575">
          <a:solidFill>
            <a:schemeClr val="accent1"/>
          </a:solidFill>
        </a:ln>
      </dgm:spPr>
      <dgm:t>
        <a:bodyPr/>
        <a:lstStyle/>
        <a:p>
          <a:r>
            <a:rPr lang="en-GB" dirty="0">
              <a:solidFill>
                <a:srgbClr val="1C366B"/>
              </a:solidFill>
              <a:latin typeface="Open Sans" panose="020B0606030504020204" pitchFamily="34" charset="0"/>
              <a:ea typeface="Open Sans" panose="020B0606030504020204" pitchFamily="34" charset="0"/>
              <a:cs typeface="Open Sans" panose="020B0606030504020204" pitchFamily="34" charset="0"/>
            </a:rPr>
            <a:t>Not feeling prepared</a:t>
          </a:r>
        </a:p>
      </dgm:t>
    </dgm:pt>
    <dgm:pt modelId="{AFAD6F73-C6CB-47F2-85AF-F5159DE55D57}" type="parTrans" cxnId="{0F512B53-3F36-4170-8D92-A64DAC7BECBC}">
      <dgm:prSet/>
      <dgm:spPr/>
      <dgm:t>
        <a:bodyPr/>
        <a:lstStyle/>
        <a:p>
          <a:endParaRPr lang="en-GB"/>
        </a:p>
      </dgm:t>
    </dgm:pt>
    <dgm:pt modelId="{326C7CC8-D117-4B2D-B8AF-9CDB1FD0B315}" type="sibTrans" cxnId="{0F512B53-3F36-4170-8D92-A64DAC7BECBC}">
      <dgm:prSet/>
      <dgm:spPr>
        <a:solidFill>
          <a:srgbClr val="878787"/>
        </a:solidFill>
      </dgm:spPr>
      <dgm:t>
        <a:bodyPr/>
        <a:lstStyle/>
        <a:p>
          <a:endParaRPr lang="en-GB"/>
        </a:p>
      </dgm:t>
    </dgm:pt>
    <dgm:pt modelId="{E66BCF85-0323-4DB1-8586-0AF0E8B22100}">
      <dgm:prSet phldrT="[Text]"/>
      <dgm:spPr/>
      <dgm:t>
        <a:bodyPr/>
        <a:lstStyle/>
        <a:p>
          <a:endParaRPr lang="en-GB" dirty="0"/>
        </a:p>
      </dgm:t>
    </dgm:pt>
    <dgm:pt modelId="{5782DE3F-63CA-4F5A-BA55-12C0D3FD5BBD}" type="parTrans" cxnId="{CC744771-E920-41D6-8A34-F9E71E7CC1ED}">
      <dgm:prSet/>
      <dgm:spPr/>
      <dgm:t>
        <a:bodyPr/>
        <a:lstStyle/>
        <a:p>
          <a:endParaRPr lang="en-GB"/>
        </a:p>
      </dgm:t>
    </dgm:pt>
    <dgm:pt modelId="{BCF56871-7BA0-48BD-973D-B85BD286363D}" type="sibTrans" cxnId="{CC744771-E920-41D6-8A34-F9E71E7CC1ED}">
      <dgm:prSet/>
      <dgm:spPr/>
      <dgm:t>
        <a:bodyPr/>
        <a:lstStyle/>
        <a:p>
          <a:endParaRPr lang="en-GB"/>
        </a:p>
      </dgm:t>
    </dgm:pt>
    <dgm:pt modelId="{B79ADF39-6DE9-4E03-97E4-016E6D197EA9}" type="pres">
      <dgm:prSet presAssocID="{D9064487-F779-49D3-A7BF-001D519B5BF0}" presName="Name0" presStyleCnt="0">
        <dgm:presLayoutVars>
          <dgm:chMax val="1"/>
          <dgm:dir/>
          <dgm:animLvl val="ctr"/>
          <dgm:resizeHandles val="exact"/>
        </dgm:presLayoutVars>
      </dgm:prSet>
      <dgm:spPr/>
    </dgm:pt>
    <dgm:pt modelId="{DBFC9F42-9CD0-4275-8274-0F3C16D94323}" type="pres">
      <dgm:prSet presAssocID="{B3C260B6-2348-40E2-AEDB-2C23FE73FA47}" presName="centerShape" presStyleLbl="node0" presStyleIdx="0" presStyleCnt="1" custLinFactNeighborX="0" custLinFactNeighborY="-1645"/>
      <dgm:spPr/>
    </dgm:pt>
    <dgm:pt modelId="{5C1F72A5-0C38-435B-B92B-C2B8F69D4F57}" type="pres">
      <dgm:prSet presAssocID="{59D5A7E9-ADAA-40E4-8E33-795F85995E90}" presName="node" presStyleLbl="node1" presStyleIdx="0" presStyleCnt="3" custRadScaleRad="93762" custRadScaleInc="7501">
        <dgm:presLayoutVars>
          <dgm:bulletEnabled val="1"/>
        </dgm:presLayoutVars>
      </dgm:prSet>
      <dgm:spPr/>
    </dgm:pt>
    <dgm:pt modelId="{D1A039B8-CF86-4D08-8D22-4A119C888723}" type="pres">
      <dgm:prSet presAssocID="{59D5A7E9-ADAA-40E4-8E33-795F85995E90}" presName="dummy" presStyleCnt="0"/>
      <dgm:spPr/>
    </dgm:pt>
    <dgm:pt modelId="{38CBFD04-C48A-4DCB-8CBF-5F569F91F871}" type="pres">
      <dgm:prSet presAssocID="{1F32474E-AABD-4DCE-B73F-9D6A28073013}" presName="sibTrans" presStyleLbl="sibTrans2D1" presStyleIdx="0" presStyleCnt="3" custScaleX="106441"/>
      <dgm:spPr/>
    </dgm:pt>
    <dgm:pt modelId="{299D93DE-B3FB-4905-8F90-1EA436019176}" type="pres">
      <dgm:prSet presAssocID="{3CFCDE31-8C56-44A7-9637-E750E1DB27DA}" presName="node" presStyleLbl="node1" presStyleIdx="1" presStyleCnt="3" custRadScaleRad="92110" custRadScaleInc="-14679">
        <dgm:presLayoutVars>
          <dgm:bulletEnabled val="1"/>
        </dgm:presLayoutVars>
      </dgm:prSet>
      <dgm:spPr/>
    </dgm:pt>
    <dgm:pt modelId="{11558549-18C5-450E-B7E0-FA75ED9550FE}" type="pres">
      <dgm:prSet presAssocID="{3CFCDE31-8C56-44A7-9637-E750E1DB27DA}" presName="dummy" presStyleCnt="0"/>
      <dgm:spPr/>
    </dgm:pt>
    <dgm:pt modelId="{D8B11B40-5BF9-49AB-AA32-8ED2271E51F9}" type="pres">
      <dgm:prSet presAssocID="{E06A583F-FF47-4955-91DB-9668001E87C4}" presName="sibTrans" presStyleLbl="sibTrans2D1" presStyleIdx="1" presStyleCnt="3"/>
      <dgm:spPr/>
    </dgm:pt>
    <dgm:pt modelId="{7CDAC31C-E12B-49E9-A076-0BB106FD8E30}" type="pres">
      <dgm:prSet presAssocID="{68E6925E-3614-4117-95C0-16294D60BFEB}" presName="node" presStyleLbl="node1" presStyleIdx="2" presStyleCnt="3" custRadScaleRad="96323" custRadScaleInc="17474">
        <dgm:presLayoutVars>
          <dgm:bulletEnabled val="1"/>
        </dgm:presLayoutVars>
      </dgm:prSet>
      <dgm:spPr/>
    </dgm:pt>
    <dgm:pt modelId="{3314214B-F617-411D-8C9C-70DD6785A17D}" type="pres">
      <dgm:prSet presAssocID="{68E6925E-3614-4117-95C0-16294D60BFEB}" presName="dummy" presStyleCnt="0"/>
      <dgm:spPr/>
    </dgm:pt>
    <dgm:pt modelId="{9D71C100-0B19-4A26-996B-85293212DEB0}" type="pres">
      <dgm:prSet presAssocID="{326C7CC8-D117-4B2D-B8AF-9CDB1FD0B315}" presName="sibTrans" presStyleLbl="sibTrans2D1" presStyleIdx="2" presStyleCnt="3"/>
      <dgm:spPr/>
    </dgm:pt>
  </dgm:ptLst>
  <dgm:cxnLst>
    <dgm:cxn modelId="{1CC7900F-A035-43C6-97A3-0D3BC5E0DEC5}" srcId="{B3C260B6-2348-40E2-AEDB-2C23FE73FA47}" destId="{59D5A7E9-ADAA-40E4-8E33-795F85995E90}" srcOrd="0" destOrd="0" parTransId="{AF974392-96D2-4926-B72B-2B13423B3105}" sibTransId="{1F32474E-AABD-4DCE-B73F-9D6A28073013}"/>
    <dgm:cxn modelId="{AEA2A541-1BB3-42AA-AE26-DEE631BA0FFB}" type="presOf" srcId="{1F32474E-AABD-4DCE-B73F-9D6A28073013}" destId="{38CBFD04-C48A-4DCB-8CBF-5F569F91F871}" srcOrd="0" destOrd="0" presId="urn:microsoft.com/office/officeart/2005/8/layout/radial6"/>
    <dgm:cxn modelId="{B8F01543-CA6B-4982-95CB-990B50214AE3}" type="presOf" srcId="{D9064487-F779-49D3-A7BF-001D519B5BF0}" destId="{B79ADF39-6DE9-4E03-97E4-016E6D197EA9}" srcOrd="0" destOrd="0" presId="urn:microsoft.com/office/officeart/2005/8/layout/radial6"/>
    <dgm:cxn modelId="{D7157670-4114-4FEF-A2BE-009AB38C7DFB}" type="presOf" srcId="{68E6925E-3614-4117-95C0-16294D60BFEB}" destId="{7CDAC31C-E12B-49E9-A076-0BB106FD8E30}" srcOrd="0" destOrd="0" presId="urn:microsoft.com/office/officeart/2005/8/layout/radial6"/>
    <dgm:cxn modelId="{CC744771-E920-41D6-8A34-F9E71E7CC1ED}" srcId="{D9064487-F779-49D3-A7BF-001D519B5BF0}" destId="{E66BCF85-0323-4DB1-8586-0AF0E8B22100}" srcOrd="1" destOrd="0" parTransId="{5782DE3F-63CA-4F5A-BA55-12C0D3FD5BBD}" sibTransId="{BCF56871-7BA0-48BD-973D-B85BD286363D}"/>
    <dgm:cxn modelId="{78F76952-F999-4E06-9665-5EE87477FFAB}" type="presOf" srcId="{59D5A7E9-ADAA-40E4-8E33-795F85995E90}" destId="{5C1F72A5-0C38-435B-B92B-C2B8F69D4F57}" srcOrd="0" destOrd="0" presId="urn:microsoft.com/office/officeart/2005/8/layout/radial6"/>
    <dgm:cxn modelId="{0F512B53-3F36-4170-8D92-A64DAC7BECBC}" srcId="{B3C260B6-2348-40E2-AEDB-2C23FE73FA47}" destId="{68E6925E-3614-4117-95C0-16294D60BFEB}" srcOrd="2" destOrd="0" parTransId="{AFAD6F73-C6CB-47F2-85AF-F5159DE55D57}" sibTransId="{326C7CC8-D117-4B2D-B8AF-9CDB1FD0B315}"/>
    <dgm:cxn modelId="{D9473179-289F-43ED-97E7-4008A71359EE}" type="presOf" srcId="{B3C260B6-2348-40E2-AEDB-2C23FE73FA47}" destId="{DBFC9F42-9CD0-4275-8274-0F3C16D94323}" srcOrd="0" destOrd="0" presId="urn:microsoft.com/office/officeart/2005/8/layout/radial6"/>
    <dgm:cxn modelId="{E0497C88-6FB0-4398-AC58-6FF61975DC32}" srcId="{B3C260B6-2348-40E2-AEDB-2C23FE73FA47}" destId="{3CFCDE31-8C56-44A7-9637-E750E1DB27DA}" srcOrd="1" destOrd="0" parTransId="{81ADE921-616C-421A-8CA4-CA4DF53F25C2}" sibTransId="{E06A583F-FF47-4955-91DB-9668001E87C4}"/>
    <dgm:cxn modelId="{7EEDF896-5687-4439-B1FC-50F048EE1CCA}" type="presOf" srcId="{3CFCDE31-8C56-44A7-9637-E750E1DB27DA}" destId="{299D93DE-B3FB-4905-8F90-1EA436019176}" srcOrd="0" destOrd="0" presId="urn:microsoft.com/office/officeart/2005/8/layout/radial6"/>
    <dgm:cxn modelId="{D24A52B2-A461-4FFA-8964-D9B4F980BE70}" type="presOf" srcId="{326C7CC8-D117-4B2D-B8AF-9CDB1FD0B315}" destId="{9D71C100-0B19-4A26-996B-85293212DEB0}" srcOrd="0" destOrd="0" presId="urn:microsoft.com/office/officeart/2005/8/layout/radial6"/>
    <dgm:cxn modelId="{4AC284B8-C234-4081-B173-F841A146C9DD}" type="presOf" srcId="{E06A583F-FF47-4955-91DB-9668001E87C4}" destId="{D8B11B40-5BF9-49AB-AA32-8ED2271E51F9}" srcOrd="0" destOrd="0" presId="urn:microsoft.com/office/officeart/2005/8/layout/radial6"/>
    <dgm:cxn modelId="{63A6CDFE-D133-484C-B421-FBACA1DF42D1}" srcId="{D9064487-F779-49D3-A7BF-001D519B5BF0}" destId="{B3C260B6-2348-40E2-AEDB-2C23FE73FA47}" srcOrd="0" destOrd="0" parTransId="{F55BBF5E-9ECC-479F-AF1B-AFD242D894C4}" sibTransId="{803FBDC9-BB33-4FEE-8581-42517AC8FE05}"/>
    <dgm:cxn modelId="{4209C45E-9C54-48EF-AB33-70E5D252D181}" type="presParOf" srcId="{B79ADF39-6DE9-4E03-97E4-016E6D197EA9}" destId="{DBFC9F42-9CD0-4275-8274-0F3C16D94323}" srcOrd="0" destOrd="0" presId="urn:microsoft.com/office/officeart/2005/8/layout/radial6"/>
    <dgm:cxn modelId="{CE3A91BC-3422-4D4E-9452-D86AEB22AAE4}" type="presParOf" srcId="{B79ADF39-6DE9-4E03-97E4-016E6D197EA9}" destId="{5C1F72A5-0C38-435B-B92B-C2B8F69D4F57}" srcOrd="1" destOrd="0" presId="urn:microsoft.com/office/officeart/2005/8/layout/radial6"/>
    <dgm:cxn modelId="{236ED1DE-E2EA-46C3-910B-E176DD0B3817}" type="presParOf" srcId="{B79ADF39-6DE9-4E03-97E4-016E6D197EA9}" destId="{D1A039B8-CF86-4D08-8D22-4A119C888723}" srcOrd="2" destOrd="0" presId="urn:microsoft.com/office/officeart/2005/8/layout/radial6"/>
    <dgm:cxn modelId="{9DAE5077-BEE9-457E-9B62-138393B5C82D}" type="presParOf" srcId="{B79ADF39-6DE9-4E03-97E4-016E6D197EA9}" destId="{38CBFD04-C48A-4DCB-8CBF-5F569F91F871}" srcOrd="3" destOrd="0" presId="urn:microsoft.com/office/officeart/2005/8/layout/radial6"/>
    <dgm:cxn modelId="{18A28AE7-BA16-4D84-876E-1C850B9CAF0A}" type="presParOf" srcId="{B79ADF39-6DE9-4E03-97E4-016E6D197EA9}" destId="{299D93DE-B3FB-4905-8F90-1EA436019176}" srcOrd="4" destOrd="0" presId="urn:microsoft.com/office/officeart/2005/8/layout/radial6"/>
    <dgm:cxn modelId="{20E986E9-6BD0-479D-9274-0D30AB84DE6D}" type="presParOf" srcId="{B79ADF39-6DE9-4E03-97E4-016E6D197EA9}" destId="{11558549-18C5-450E-B7E0-FA75ED9550FE}" srcOrd="5" destOrd="0" presId="urn:microsoft.com/office/officeart/2005/8/layout/radial6"/>
    <dgm:cxn modelId="{F7CFA22E-907B-4421-B94F-42ABE3FFFC48}" type="presParOf" srcId="{B79ADF39-6DE9-4E03-97E4-016E6D197EA9}" destId="{D8B11B40-5BF9-49AB-AA32-8ED2271E51F9}" srcOrd="6" destOrd="0" presId="urn:microsoft.com/office/officeart/2005/8/layout/radial6"/>
    <dgm:cxn modelId="{F47D1D68-EC64-48C8-A6DC-B0D445437013}" type="presParOf" srcId="{B79ADF39-6DE9-4E03-97E4-016E6D197EA9}" destId="{7CDAC31C-E12B-49E9-A076-0BB106FD8E30}" srcOrd="7" destOrd="0" presId="urn:microsoft.com/office/officeart/2005/8/layout/radial6"/>
    <dgm:cxn modelId="{6C351096-12EB-4A5B-A5E9-C7E155883FF5}" type="presParOf" srcId="{B79ADF39-6DE9-4E03-97E4-016E6D197EA9}" destId="{3314214B-F617-411D-8C9C-70DD6785A17D}" srcOrd="8" destOrd="0" presId="urn:microsoft.com/office/officeart/2005/8/layout/radial6"/>
    <dgm:cxn modelId="{714B05C3-A459-46C1-9E2A-BABE9D3AE958}" type="presParOf" srcId="{B79ADF39-6DE9-4E03-97E4-016E6D197EA9}" destId="{9D71C100-0B19-4A26-996B-85293212DEB0}"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064487-F779-49D3-A7BF-001D519B5BF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B3C260B6-2348-40E2-AEDB-2C23FE73FA47}">
      <dgm:prSet phldrT="[Text]" custT="1"/>
      <dgm:spPr>
        <a:solidFill>
          <a:srgbClr val="1C366B"/>
        </a:solidFill>
        <a:ln>
          <a:noFill/>
        </a:ln>
      </dgm:spPr>
      <dgm:t>
        <a:bodyPr/>
        <a:lstStyle/>
        <a:p>
          <a:r>
            <a:rPr lang="en-GB" sz="1800" dirty="0">
              <a:solidFill>
                <a:srgbClr val="FFFFFF"/>
              </a:solidFill>
              <a:latin typeface="Open Sans" panose="020B0606030504020204" pitchFamily="34" charset="0"/>
              <a:ea typeface="Open Sans" panose="020B0606030504020204" pitchFamily="34" charset="0"/>
              <a:cs typeface="Open Sans" panose="020B0606030504020204" pitchFamily="34" charset="0"/>
            </a:rPr>
            <a:t>Likely Experience: </a:t>
          </a:r>
        </a:p>
        <a:p>
          <a:r>
            <a:rPr lang="en-GB" sz="1800" dirty="0">
              <a:solidFill>
                <a:srgbClr val="FFFFFF"/>
              </a:solidFill>
              <a:latin typeface="Open Sans" panose="020B0606030504020204" pitchFamily="34" charset="0"/>
              <a:ea typeface="Open Sans" panose="020B0606030504020204" pitchFamily="34" charset="0"/>
              <a:cs typeface="Open Sans" panose="020B0606030504020204" pitchFamily="34" charset="0"/>
            </a:rPr>
            <a:t>Heroics &amp; Surge to a Solution </a:t>
          </a:r>
          <a:endParaRPr lang="en-GB" sz="1800" dirty="0">
            <a:latin typeface="Open Sans" panose="020B0606030504020204" pitchFamily="34" charset="0"/>
            <a:ea typeface="Open Sans" panose="020B0606030504020204" pitchFamily="34" charset="0"/>
            <a:cs typeface="Open Sans" panose="020B0606030504020204" pitchFamily="34" charset="0"/>
          </a:endParaRPr>
        </a:p>
      </dgm:t>
    </dgm:pt>
    <dgm:pt modelId="{F55BBF5E-9ECC-479F-AF1B-AFD242D894C4}" type="parTrans" cxnId="{63A6CDFE-D133-484C-B421-FBACA1DF42D1}">
      <dgm:prSet/>
      <dgm:spPr/>
      <dgm:t>
        <a:bodyPr/>
        <a:lstStyle/>
        <a:p>
          <a:endParaRPr lang="en-GB"/>
        </a:p>
      </dgm:t>
    </dgm:pt>
    <dgm:pt modelId="{803FBDC9-BB33-4FEE-8581-42517AC8FE05}" type="sibTrans" cxnId="{63A6CDFE-D133-484C-B421-FBACA1DF42D1}">
      <dgm:prSet/>
      <dgm:spPr/>
      <dgm:t>
        <a:bodyPr/>
        <a:lstStyle/>
        <a:p>
          <a:endParaRPr lang="en-GB"/>
        </a:p>
      </dgm:t>
    </dgm:pt>
    <dgm:pt modelId="{59D5A7E9-ADAA-40E4-8E33-795F85995E90}">
      <dgm:prSet phldrT="[Text]" custT="1"/>
      <dgm:spPr>
        <a:solidFill>
          <a:srgbClr val="F6F6F6"/>
        </a:solidFill>
        <a:ln w="28575">
          <a:solidFill>
            <a:schemeClr val="accent1"/>
          </a:solidFill>
        </a:ln>
      </dgm:spPr>
      <dgm:t>
        <a:bodyPr/>
        <a:lstStyle/>
        <a:p>
          <a:r>
            <a:rPr lang="en-GB" sz="1400" dirty="0">
              <a:solidFill>
                <a:srgbClr val="1C366B"/>
              </a:solidFill>
              <a:latin typeface="Open Sans" panose="020B0606030504020204" pitchFamily="34" charset="0"/>
              <a:ea typeface="Open Sans" panose="020B0606030504020204" pitchFamily="34" charset="0"/>
              <a:cs typeface="Open Sans" panose="020B0606030504020204" pitchFamily="34" charset="0"/>
            </a:rPr>
            <a:t>Increased camaraderie </a:t>
          </a:r>
        </a:p>
      </dgm:t>
    </dgm:pt>
    <dgm:pt modelId="{AF974392-96D2-4926-B72B-2B13423B3105}" type="parTrans" cxnId="{1CC7900F-A035-43C6-97A3-0D3BC5E0DEC5}">
      <dgm:prSet/>
      <dgm:spPr/>
      <dgm:t>
        <a:bodyPr/>
        <a:lstStyle/>
        <a:p>
          <a:endParaRPr lang="en-GB"/>
        </a:p>
      </dgm:t>
    </dgm:pt>
    <dgm:pt modelId="{1F32474E-AABD-4DCE-B73F-9D6A28073013}" type="sibTrans" cxnId="{1CC7900F-A035-43C6-97A3-0D3BC5E0DEC5}">
      <dgm:prSet/>
      <dgm:spPr>
        <a:solidFill>
          <a:srgbClr val="878787"/>
        </a:solidFill>
      </dgm:spPr>
      <dgm:t>
        <a:bodyPr/>
        <a:lstStyle/>
        <a:p>
          <a:endParaRPr lang="en-GB"/>
        </a:p>
      </dgm:t>
    </dgm:pt>
    <dgm:pt modelId="{3CFCDE31-8C56-44A7-9637-E750E1DB27DA}">
      <dgm:prSet phldrT="[Text]" custT="1"/>
      <dgm:spPr>
        <a:solidFill>
          <a:srgbClr val="F6F6F6"/>
        </a:solidFill>
        <a:ln w="28575">
          <a:solidFill>
            <a:schemeClr val="accent1"/>
          </a:solidFill>
        </a:ln>
      </dgm:spPr>
      <dgm:t>
        <a:bodyPr/>
        <a:lstStyle/>
        <a:p>
          <a:r>
            <a:rPr lang="en-GB" sz="1800" dirty="0">
              <a:solidFill>
                <a:srgbClr val="1C366B"/>
              </a:solidFill>
            </a:rPr>
            <a:t>More prone to error </a:t>
          </a:r>
        </a:p>
      </dgm:t>
    </dgm:pt>
    <dgm:pt modelId="{81ADE921-616C-421A-8CA4-CA4DF53F25C2}" type="parTrans" cxnId="{E0497C88-6FB0-4398-AC58-6FF61975DC32}">
      <dgm:prSet/>
      <dgm:spPr/>
      <dgm:t>
        <a:bodyPr/>
        <a:lstStyle/>
        <a:p>
          <a:endParaRPr lang="en-GB"/>
        </a:p>
      </dgm:t>
    </dgm:pt>
    <dgm:pt modelId="{E06A583F-FF47-4955-91DB-9668001E87C4}" type="sibTrans" cxnId="{E0497C88-6FB0-4398-AC58-6FF61975DC32}">
      <dgm:prSet/>
      <dgm:spPr>
        <a:solidFill>
          <a:srgbClr val="878787"/>
        </a:solidFill>
      </dgm:spPr>
      <dgm:t>
        <a:bodyPr/>
        <a:lstStyle/>
        <a:p>
          <a:endParaRPr lang="en-GB"/>
        </a:p>
      </dgm:t>
    </dgm:pt>
    <dgm:pt modelId="{68E6925E-3614-4117-95C0-16294D60BFEB}">
      <dgm:prSet phldrT="[Text]" custT="1"/>
      <dgm:spPr>
        <a:solidFill>
          <a:srgbClr val="F6F6F6"/>
        </a:solidFill>
        <a:ln w="28575">
          <a:solidFill>
            <a:schemeClr val="accent1"/>
          </a:solidFill>
        </a:ln>
      </dgm:spPr>
      <dgm:t>
        <a:bodyPr/>
        <a:lstStyle/>
        <a:p>
          <a:r>
            <a:rPr lang="en-GB" sz="1400" dirty="0">
              <a:solidFill>
                <a:srgbClr val="1C366B"/>
              </a:solidFill>
              <a:latin typeface="Open Sans" panose="020B0606030504020204" pitchFamily="34" charset="0"/>
              <a:ea typeface="Open Sans" panose="020B0606030504020204" pitchFamily="34" charset="0"/>
              <a:cs typeface="Open Sans" panose="020B0606030504020204" pitchFamily="34" charset="0"/>
            </a:rPr>
            <a:t>Staff </a:t>
          </a:r>
          <a:br>
            <a:rPr lang="en-GB" sz="14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400" dirty="0">
              <a:solidFill>
                <a:srgbClr val="1C366B"/>
              </a:solidFill>
              <a:latin typeface="Open Sans" panose="020B0606030504020204" pitchFamily="34" charset="0"/>
              <a:ea typeface="Open Sans" panose="020B0606030504020204" pitchFamily="34" charset="0"/>
              <a:cs typeface="Open Sans" panose="020B0606030504020204" pitchFamily="34" charset="0"/>
            </a:rPr>
            <a:t>witness new stressors, feel out of control</a:t>
          </a:r>
        </a:p>
      </dgm:t>
    </dgm:pt>
    <dgm:pt modelId="{AFAD6F73-C6CB-47F2-85AF-F5159DE55D57}" type="parTrans" cxnId="{0F512B53-3F36-4170-8D92-A64DAC7BECBC}">
      <dgm:prSet/>
      <dgm:spPr/>
      <dgm:t>
        <a:bodyPr/>
        <a:lstStyle/>
        <a:p>
          <a:endParaRPr lang="en-GB"/>
        </a:p>
      </dgm:t>
    </dgm:pt>
    <dgm:pt modelId="{326C7CC8-D117-4B2D-B8AF-9CDB1FD0B315}" type="sibTrans" cxnId="{0F512B53-3F36-4170-8D92-A64DAC7BECBC}">
      <dgm:prSet/>
      <dgm:spPr>
        <a:solidFill>
          <a:srgbClr val="878787"/>
        </a:solidFill>
      </dgm:spPr>
      <dgm:t>
        <a:bodyPr/>
        <a:lstStyle/>
        <a:p>
          <a:endParaRPr lang="en-GB"/>
        </a:p>
      </dgm:t>
    </dgm:pt>
    <dgm:pt modelId="{E66BCF85-0323-4DB1-8586-0AF0E8B22100}">
      <dgm:prSet phldrT="[Text]"/>
      <dgm:spPr/>
      <dgm:t>
        <a:bodyPr/>
        <a:lstStyle/>
        <a:p>
          <a:endParaRPr lang="en-GB" dirty="0"/>
        </a:p>
      </dgm:t>
    </dgm:pt>
    <dgm:pt modelId="{5782DE3F-63CA-4F5A-BA55-12C0D3FD5BBD}" type="parTrans" cxnId="{CC744771-E920-41D6-8A34-F9E71E7CC1ED}">
      <dgm:prSet/>
      <dgm:spPr/>
      <dgm:t>
        <a:bodyPr/>
        <a:lstStyle/>
        <a:p>
          <a:endParaRPr lang="en-GB"/>
        </a:p>
      </dgm:t>
    </dgm:pt>
    <dgm:pt modelId="{BCF56871-7BA0-48BD-973D-B85BD286363D}" type="sibTrans" cxnId="{CC744771-E920-41D6-8A34-F9E71E7CC1ED}">
      <dgm:prSet/>
      <dgm:spPr/>
      <dgm:t>
        <a:bodyPr/>
        <a:lstStyle/>
        <a:p>
          <a:endParaRPr lang="en-GB"/>
        </a:p>
      </dgm:t>
    </dgm:pt>
    <dgm:pt modelId="{BFDE6772-1FA7-4C92-A17D-6DD7694329B7}">
      <dgm:prSet phldrT="[Text]" custT="1"/>
      <dgm:spPr>
        <a:solidFill>
          <a:srgbClr val="F6F6F6"/>
        </a:solidFill>
        <a:ln w="28575">
          <a:solidFill>
            <a:schemeClr val="accent1"/>
          </a:solidFill>
        </a:ln>
      </dgm:spPr>
      <dgm:t>
        <a:bodyPr/>
        <a:lstStyle/>
        <a:p>
          <a: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t>Work-life tensions</a:t>
          </a:r>
        </a:p>
      </dgm:t>
    </dgm:pt>
    <dgm:pt modelId="{B47761B9-D21F-4158-82F5-A5296C2FA689}" type="parTrans" cxnId="{586539CA-11E2-499E-80D7-B8E5E74C9074}">
      <dgm:prSet/>
      <dgm:spPr/>
      <dgm:t>
        <a:bodyPr/>
        <a:lstStyle/>
        <a:p>
          <a:endParaRPr lang="en-GB"/>
        </a:p>
      </dgm:t>
    </dgm:pt>
    <dgm:pt modelId="{26BA992F-4476-4F52-94E0-CAC60212C387}" type="sibTrans" cxnId="{586539CA-11E2-499E-80D7-B8E5E74C9074}">
      <dgm:prSet/>
      <dgm:spPr>
        <a:solidFill>
          <a:srgbClr val="878787"/>
        </a:solidFill>
      </dgm:spPr>
      <dgm:t>
        <a:bodyPr/>
        <a:lstStyle/>
        <a:p>
          <a:endParaRPr lang="en-GB"/>
        </a:p>
      </dgm:t>
    </dgm:pt>
    <dgm:pt modelId="{B79ADF39-6DE9-4E03-97E4-016E6D197EA9}" type="pres">
      <dgm:prSet presAssocID="{D9064487-F779-49D3-A7BF-001D519B5BF0}" presName="Name0" presStyleCnt="0">
        <dgm:presLayoutVars>
          <dgm:chMax val="1"/>
          <dgm:dir/>
          <dgm:animLvl val="ctr"/>
          <dgm:resizeHandles val="exact"/>
        </dgm:presLayoutVars>
      </dgm:prSet>
      <dgm:spPr/>
    </dgm:pt>
    <dgm:pt modelId="{DBFC9F42-9CD0-4275-8274-0F3C16D94323}" type="pres">
      <dgm:prSet presAssocID="{B3C260B6-2348-40E2-AEDB-2C23FE73FA47}" presName="centerShape" presStyleLbl="node0" presStyleIdx="0" presStyleCnt="1"/>
      <dgm:spPr/>
    </dgm:pt>
    <dgm:pt modelId="{5C1F72A5-0C38-435B-B92B-C2B8F69D4F57}" type="pres">
      <dgm:prSet presAssocID="{59D5A7E9-ADAA-40E4-8E33-795F85995E90}" presName="node" presStyleLbl="node1" presStyleIdx="0" presStyleCnt="4" custScaleX="126714">
        <dgm:presLayoutVars>
          <dgm:bulletEnabled val="1"/>
        </dgm:presLayoutVars>
      </dgm:prSet>
      <dgm:spPr/>
    </dgm:pt>
    <dgm:pt modelId="{D1A039B8-CF86-4D08-8D22-4A119C888723}" type="pres">
      <dgm:prSet presAssocID="{59D5A7E9-ADAA-40E4-8E33-795F85995E90}" presName="dummy" presStyleCnt="0"/>
      <dgm:spPr/>
    </dgm:pt>
    <dgm:pt modelId="{38CBFD04-C48A-4DCB-8CBF-5F569F91F871}" type="pres">
      <dgm:prSet presAssocID="{1F32474E-AABD-4DCE-B73F-9D6A28073013}" presName="sibTrans" presStyleLbl="sibTrans2D1" presStyleIdx="0" presStyleCnt="4"/>
      <dgm:spPr/>
    </dgm:pt>
    <dgm:pt modelId="{299D93DE-B3FB-4905-8F90-1EA436019176}" type="pres">
      <dgm:prSet presAssocID="{3CFCDE31-8C56-44A7-9637-E750E1DB27DA}" presName="node" presStyleLbl="node1" presStyleIdx="1" presStyleCnt="4">
        <dgm:presLayoutVars>
          <dgm:bulletEnabled val="1"/>
        </dgm:presLayoutVars>
      </dgm:prSet>
      <dgm:spPr/>
    </dgm:pt>
    <dgm:pt modelId="{11558549-18C5-450E-B7E0-FA75ED9550FE}" type="pres">
      <dgm:prSet presAssocID="{3CFCDE31-8C56-44A7-9637-E750E1DB27DA}" presName="dummy" presStyleCnt="0"/>
      <dgm:spPr/>
    </dgm:pt>
    <dgm:pt modelId="{D8B11B40-5BF9-49AB-AA32-8ED2271E51F9}" type="pres">
      <dgm:prSet presAssocID="{E06A583F-FF47-4955-91DB-9668001E87C4}" presName="sibTrans" presStyleLbl="sibTrans2D1" presStyleIdx="1" presStyleCnt="4"/>
      <dgm:spPr/>
    </dgm:pt>
    <dgm:pt modelId="{7CDAC31C-E12B-49E9-A076-0BB106FD8E30}" type="pres">
      <dgm:prSet presAssocID="{68E6925E-3614-4117-95C0-16294D60BFEB}" presName="node" presStyleLbl="node1" presStyleIdx="2" presStyleCnt="4" custScaleX="126714">
        <dgm:presLayoutVars>
          <dgm:bulletEnabled val="1"/>
        </dgm:presLayoutVars>
      </dgm:prSet>
      <dgm:spPr/>
    </dgm:pt>
    <dgm:pt modelId="{3314214B-F617-411D-8C9C-70DD6785A17D}" type="pres">
      <dgm:prSet presAssocID="{68E6925E-3614-4117-95C0-16294D60BFEB}" presName="dummy" presStyleCnt="0"/>
      <dgm:spPr/>
    </dgm:pt>
    <dgm:pt modelId="{9D71C100-0B19-4A26-996B-85293212DEB0}" type="pres">
      <dgm:prSet presAssocID="{326C7CC8-D117-4B2D-B8AF-9CDB1FD0B315}" presName="sibTrans" presStyleLbl="sibTrans2D1" presStyleIdx="2" presStyleCnt="4"/>
      <dgm:spPr/>
    </dgm:pt>
    <dgm:pt modelId="{D4DA4EC0-93DD-49B6-9671-05C9AF65904A}" type="pres">
      <dgm:prSet presAssocID="{BFDE6772-1FA7-4C92-A17D-6DD7694329B7}" presName="node" presStyleLbl="node1" presStyleIdx="3" presStyleCnt="4">
        <dgm:presLayoutVars>
          <dgm:bulletEnabled val="1"/>
        </dgm:presLayoutVars>
      </dgm:prSet>
      <dgm:spPr/>
    </dgm:pt>
    <dgm:pt modelId="{AE78C19B-3B20-4291-B41E-0FF1775FA626}" type="pres">
      <dgm:prSet presAssocID="{BFDE6772-1FA7-4C92-A17D-6DD7694329B7}" presName="dummy" presStyleCnt="0"/>
      <dgm:spPr/>
    </dgm:pt>
    <dgm:pt modelId="{F3C0CB2A-F4D7-4B4D-BDF1-A78C20A74876}" type="pres">
      <dgm:prSet presAssocID="{26BA992F-4476-4F52-94E0-CAC60212C387}" presName="sibTrans" presStyleLbl="sibTrans2D1" presStyleIdx="3" presStyleCnt="4"/>
      <dgm:spPr/>
    </dgm:pt>
  </dgm:ptLst>
  <dgm:cxnLst>
    <dgm:cxn modelId="{1CC7900F-A035-43C6-97A3-0D3BC5E0DEC5}" srcId="{B3C260B6-2348-40E2-AEDB-2C23FE73FA47}" destId="{59D5A7E9-ADAA-40E4-8E33-795F85995E90}" srcOrd="0" destOrd="0" parTransId="{AF974392-96D2-4926-B72B-2B13423B3105}" sibTransId="{1F32474E-AABD-4DCE-B73F-9D6A28073013}"/>
    <dgm:cxn modelId="{AEA2A541-1BB3-42AA-AE26-DEE631BA0FFB}" type="presOf" srcId="{1F32474E-AABD-4DCE-B73F-9D6A28073013}" destId="{38CBFD04-C48A-4DCB-8CBF-5F569F91F871}" srcOrd="0" destOrd="0" presId="urn:microsoft.com/office/officeart/2005/8/layout/radial6"/>
    <dgm:cxn modelId="{B8F01543-CA6B-4982-95CB-990B50214AE3}" type="presOf" srcId="{D9064487-F779-49D3-A7BF-001D519B5BF0}" destId="{B79ADF39-6DE9-4E03-97E4-016E6D197EA9}" srcOrd="0" destOrd="0" presId="urn:microsoft.com/office/officeart/2005/8/layout/radial6"/>
    <dgm:cxn modelId="{1182B16A-C8AE-4C6D-8B30-9EBA8F232D79}" type="presOf" srcId="{BFDE6772-1FA7-4C92-A17D-6DD7694329B7}" destId="{D4DA4EC0-93DD-49B6-9671-05C9AF65904A}" srcOrd="0" destOrd="0" presId="urn:microsoft.com/office/officeart/2005/8/layout/radial6"/>
    <dgm:cxn modelId="{D7157670-4114-4FEF-A2BE-009AB38C7DFB}" type="presOf" srcId="{68E6925E-3614-4117-95C0-16294D60BFEB}" destId="{7CDAC31C-E12B-49E9-A076-0BB106FD8E30}" srcOrd="0" destOrd="0" presId="urn:microsoft.com/office/officeart/2005/8/layout/radial6"/>
    <dgm:cxn modelId="{CC744771-E920-41D6-8A34-F9E71E7CC1ED}" srcId="{D9064487-F779-49D3-A7BF-001D519B5BF0}" destId="{E66BCF85-0323-4DB1-8586-0AF0E8B22100}" srcOrd="1" destOrd="0" parTransId="{5782DE3F-63CA-4F5A-BA55-12C0D3FD5BBD}" sibTransId="{BCF56871-7BA0-48BD-973D-B85BD286363D}"/>
    <dgm:cxn modelId="{78F76952-F999-4E06-9665-5EE87477FFAB}" type="presOf" srcId="{59D5A7E9-ADAA-40E4-8E33-795F85995E90}" destId="{5C1F72A5-0C38-435B-B92B-C2B8F69D4F57}" srcOrd="0" destOrd="0" presId="urn:microsoft.com/office/officeart/2005/8/layout/radial6"/>
    <dgm:cxn modelId="{0F512B53-3F36-4170-8D92-A64DAC7BECBC}" srcId="{B3C260B6-2348-40E2-AEDB-2C23FE73FA47}" destId="{68E6925E-3614-4117-95C0-16294D60BFEB}" srcOrd="2" destOrd="0" parTransId="{AFAD6F73-C6CB-47F2-85AF-F5159DE55D57}" sibTransId="{326C7CC8-D117-4B2D-B8AF-9CDB1FD0B315}"/>
    <dgm:cxn modelId="{D9473179-289F-43ED-97E7-4008A71359EE}" type="presOf" srcId="{B3C260B6-2348-40E2-AEDB-2C23FE73FA47}" destId="{DBFC9F42-9CD0-4275-8274-0F3C16D94323}" srcOrd="0" destOrd="0" presId="urn:microsoft.com/office/officeart/2005/8/layout/radial6"/>
    <dgm:cxn modelId="{E0497C88-6FB0-4398-AC58-6FF61975DC32}" srcId="{B3C260B6-2348-40E2-AEDB-2C23FE73FA47}" destId="{3CFCDE31-8C56-44A7-9637-E750E1DB27DA}" srcOrd="1" destOrd="0" parTransId="{81ADE921-616C-421A-8CA4-CA4DF53F25C2}" sibTransId="{E06A583F-FF47-4955-91DB-9668001E87C4}"/>
    <dgm:cxn modelId="{A86A9E89-5CBA-4557-908B-1D7D333DC39A}" type="presOf" srcId="{26BA992F-4476-4F52-94E0-CAC60212C387}" destId="{F3C0CB2A-F4D7-4B4D-BDF1-A78C20A74876}" srcOrd="0" destOrd="0" presId="urn:microsoft.com/office/officeart/2005/8/layout/radial6"/>
    <dgm:cxn modelId="{7EEDF896-5687-4439-B1FC-50F048EE1CCA}" type="presOf" srcId="{3CFCDE31-8C56-44A7-9637-E750E1DB27DA}" destId="{299D93DE-B3FB-4905-8F90-1EA436019176}" srcOrd="0" destOrd="0" presId="urn:microsoft.com/office/officeart/2005/8/layout/radial6"/>
    <dgm:cxn modelId="{D24A52B2-A461-4FFA-8964-D9B4F980BE70}" type="presOf" srcId="{326C7CC8-D117-4B2D-B8AF-9CDB1FD0B315}" destId="{9D71C100-0B19-4A26-996B-85293212DEB0}" srcOrd="0" destOrd="0" presId="urn:microsoft.com/office/officeart/2005/8/layout/radial6"/>
    <dgm:cxn modelId="{4AC284B8-C234-4081-B173-F841A146C9DD}" type="presOf" srcId="{E06A583F-FF47-4955-91DB-9668001E87C4}" destId="{D8B11B40-5BF9-49AB-AA32-8ED2271E51F9}" srcOrd="0" destOrd="0" presId="urn:microsoft.com/office/officeart/2005/8/layout/radial6"/>
    <dgm:cxn modelId="{586539CA-11E2-499E-80D7-B8E5E74C9074}" srcId="{B3C260B6-2348-40E2-AEDB-2C23FE73FA47}" destId="{BFDE6772-1FA7-4C92-A17D-6DD7694329B7}" srcOrd="3" destOrd="0" parTransId="{B47761B9-D21F-4158-82F5-A5296C2FA689}" sibTransId="{26BA992F-4476-4F52-94E0-CAC60212C387}"/>
    <dgm:cxn modelId="{63A6CDFE-D133-484C-B421-FBACA1DF42D1}" srcId="{D9064487-F779-49D3-A7BF-001D519B5BF0}" destId="{B3C260B6-2348-40E2-AEDB-2C23FE73FA47}" srcOrd="0" destOrd="0" parTransId="{F55BBF5E-9ECC-479F-AF1B-AFD242D894C4}" sibTransId="{803FBDC9-BB33-4FEE-8581-42517AC8FE05}"/>
    <dgm:cxn modelId="{4209C45E-9C54-48EF-AB33-70E5D252D181}" type="presParOf" srcId="{B79ADF39-6DE9-4E03-97E4-016E6D197EA9}" destId="{DBFC9F42-9CD0-4275-8274-0F3C16D94323}" srcOrd="0" destOrd="0" presId="urn:microsoft.com/office/officeart/2005/8/layout/radial6"/>
    <dgm:cxn modelId="{CE3A91BC-3422-4D4E-9452-D86AEB22AAE4}" type="presParOf" srcId="{B79ADF39-6DE9-4E03-97E4-016E6D197EA9}" destId="{5C1F72A5-0C38-435B-B92B-C2B8F69D4F57}" srcOrd="1" destOrd="0" presId="urn:microsoft.com/office/officeart/2005/8/layout/radial6"/>
    <dgm:cxn modelId="{236ED1DE-E2EA-46C3-910B-E176DD0B3817}" type="presParOf" srcId="{B79ADF39-6DE9-4E03-97E4-016E6D197EA9}" destId="{D1A039B8-CF86-4D08-8D22-4A119C888723}" srcOrd="2" destOrd="0" presId="urn:microsoft.com/office/officeart/2005/8/layout/radial6"/>
    <dgm:cxn modelId="{9DAE5077-BEE9-457E-9B62-138393B5C82D}" type="presParOf" srcId="{B79ADF39-6DE9-4E03-97E4-016E6D197EA9}" destId="{38CBFD04-C48A-4DCB-8CBF-5F569F91F871}" srcOrd="3" destOrd="0" presId="urn:microsoft.com/office/officeart/2005/8/layout/radial6"/>
    <dgm:cxn modelId="{18A28AE7-BA16-4D84-876E-1C850B9CAF0A}" type="presParOf" srcId="{B79ADF39-6DE9-4E03-97E4-016E6D197EA9}" destId="{299D93DE-B3FB-4905-8F90-1EA436019176}" srcOrd="4" destOrd="0" presId="urn:microsoft.com/office/officeart/2005/8/layout/radial6"/>
    <dgm:cxn modelId="{20E986E9-6BD0-479D-9274-0D30AB84DE6D}" type="presParOf" srcId="{B79ADF39-6DE9-4E03-97E4-016E6D197EA9}" destId="{11558549-18C5-450E-B7E0-FA75ED9550FE}" srcOrd="5" destOrd="0" presId="urn:microsoft.com/office/officeart/2005/8/layout/radial6"/>
    <dgm:cxn modelId="{F7CFA22E-907B-4421-B94F-42ABE3FFFC48}" type="presParOf" srcId="{B79ADF39-6DE9-4E03-97E4-016E6D197EA9}" destId="{D8B11B40-5BF9-49AB-AA32-8ED2271E51F9}" srcOrd="6" destOrd="0" presId="urn:microsoft.com/office/officeart/2005/8/layout/radial6"/>
    <dgm:cxn modelId="{F47D1D68-EC64-48C8-A6DC-B0D445437013}" type="presParOf" srcId="{B79ADF39-6DE9-4E03-97E4-016E6D197EA9}" destId="{7CDAC31C-E12B-49E9-A076-0BB106FD8E30}" srcOrd="7" destOrd="0" presId="urn:microsoft.com/office/officeart/2005/8/layout/radial6"/>
    <dgm:cxn modelId="{6C351096-12EB-4A5B-A5E9-C7E155883FF5}" type="presParOf" srcId="{B79ADF39-6DE9-4E03-97E4-016E6D197EA9}" destId="{3314214B-F617-411D-8C9C-70DD6785A17D}" srcOrd="8" destOrd="0" presId="urn:microsoft.com/office/officeart/2005/8/layout/radial6"/>
    <dgm:cxn modelId="{714B05C3-A459-46C1-9E2A-BABE9D3AE958}" type="presParOf" srcId="{B79ADF39-6DE9-4E03-97E4-016E6D197EA9}" destId="{9D71C100-0B19-4A26-996B-85293212DEB0}" srcOrd="9" destOrd="0" presId="urn:microsoft.com/office/officeart/2005/8/layout/radial6"/>
    <dgm:cxn modelId="{4D01120C-39D1-46D4-ACD2-A252B2B52FEF}" type="presParOf" srcId="{B79ADF39-6DE9-4E03-97E4-016E6D197EA9}" destId="{D4DA4EC0-93DD-49B6-9671-05C9AF65904A}" srcOrd="10" destOrd="0" presId="urn:microsoft.com/office/officeart/2005/8/layout/radial6"/>
    <dgm:cxn modelId="{DEAC3C24-D335-40A1-B15C-3D0DAFF918B9}" type="presParOf" srcId="{B79ADF39-6DE9-4E03-97E4-016E6D197EA9}" destId="{AE78C19B-3B20-4291-B41E-0FF1775FA626}" srcOrd="11" destOrd="0" presId="urn:microsoft.com/office/officeart/2005/8/layout/radial6"/>
    <dgm:cxn modelId="{D747A3D9-8D07-404A-BB00-705D593F96C0}" type="presParOf" srcId="{B79ADF39-6DE9-4E03-97E4-016E6D197EA9}" destId="{F3C0CB2A-F4D7-4B4D-BDF1-A78C20A7487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064487-F779-49D3-A7BF-001D519B5BF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B3C260B6-2348-40E2-AEDB-2C23FE73FA47}">
      <dgm:prSet phldrT="[Text]" custT="1"/>
      <dgm:spPr>
        <a:solidFill>
          <a:srgbClr val="1C366B"/>
        </a:solidFill>
        <a:ln>
          <a:noFill/>
        </a:ln>
      </dgm:spPr>
      <dgm:t>
        <a:bodyPr/>
        <a:lstStyle/>
        <a:p>
          <a:r>
            <a:rPr lang="en-GB" sz="1750" dirty="0">
              <a:solidFill>
                <a:srgbClr val="FFFFFF"/>
              </a:solidFill>
              <a:latin typeface="Open Sans" panose="020B0606030504020204" pitchFamily="34" charset="0"/>
              <a:ea typeface="Open Sans" panose="020B0606030504020204" pitchFamily="34" charset="0"/>
              <a:cs typeface="Open Sans" panose="020B0606030504020204" pitchFamily="34" charset="0"/>
            </a:rPr>
            <a:t>Likely Experience: </a:t>
          </a:r>
        </a:p>
        <a:p>
          <a:r>
            <a:rPr lang="en-GB" sz="1750" dirty="0">
              <a:solidFill>
                <a:srgbClr val="FFFFFF"/>
              </a:solidFill>
              <a:latin typeface="Open Sans" panose="020B0606030504020204" pitchFamily="34" charset="0"/>
              <a:ea typeface="Open Sans" panose="020B0606030504020204" pitchFamily="34" charset="0"/>
              <a:cs typeface="Open Sans" panose="020B0606030504020204" pitchFamily="34" charset="0"/>
            </a:rPr>
            <a:t>Disillusionment&amp; Exhaustion </a:t>
          </a:r>
          <a:endParaRPr lang="en-GB" sz="1750" dirty="0">
            <a:latin typeface="Open Sans" panose="020B0606030504020204" pitchFamily="34" charset="0"/>
            <a:ea typeface="Open Sans" panose="020B0606030504020204" pitchFamily="34" charset="0"/>
            <a:cs typeface="Open Sans" panose="020B0606030504020204" pitchFamily="34" charset="0"/>
          </a:endParaRPr>
        </a:p>
      </dgm:t>
    </dgm:pt>
    <dgm:pt modelId="{F55BBF5E-9ECC-479F-AF1B-AFD242D894C4}" type="parTrans" cxnId="{63A6CDFE-D133-484C-B421-FBACA1DF42D1}">
      <dgm:prSet/>
      <dgm:spPr/>
      <dgm:t>
        <a:bodyPr/>
        <a:lstStyle/>
        <a:p>
          <a:endParaRPr lang="en-GB"/>
        </a:p>
      </dgm:t>
    </dgm:pt>
    <dgm:pt modelId="{803FBDC9-BB33-4FEE-8581-42517AC8FE05}" type="sibTrans" cxnId="{63A6CDFE-D133-484C-B421-FBACA1DF42D1}">
      <dgm:prSet/>
      <dgm:spPr/>
      <dgm:t>
        <a:bodyPr/>
        <a:lstStyle/>
        <a:p>
          <a:endParaRPr lang="en-GB"/>
        </a:p>
      </dgm:t>
    </dgm:pt>
    <dgm:pt modelId="{59D5A7E9-ADAA-40E4-8E33-795F85995E90}">
      <dgm:prSet phldrT="[Text]" custT="1"/>
      <dgm:spPr>
        <a:solidFill>
          <a:srgbClr val="F6F6F6"/>
        </a:solidFill>
        <a:ln w="28575">
          <a:solidFill>
            <a:schemeClr val="accent1"/>
          </a:solidFill>
        </a:ln>
      </dgm:spPr>
      <dgm:t>
        <a:bodyPr/>
        <a:lstStyle/>
        <a:p>
          <a:r>
            <a:rPr lang="en-GB" sz="1700" dirty="0">
              <a:solidFill>
                <a:srgbClr val="1C366B"/>
              </a:solidFill>
              <a:latin typeface="Open Sans" panose="020B0606030504020204" pitchFamily="34" charset="0"/>
              <a:ea typeface="Open Sans" panose="020B0606030504020204" pitchFamily="34" charset="0"/>
              <a:cs typeface="Open Sans" panose="020B0606030504020204" pitchFamily="34" charset="0"/>
            </a:rPr>
            <a:t>The period of highest risk</a:t>
          </a:r>
        </a:p>
      </dgm:t>
    </dgm:pt>
    <dgm:pt modelId="{AF974392-96D2-4926-B72B-2B13423B3105}" type="parTrans" cxnId="{1CC7900F-A035-43C6-97A3-0D3BC5E0DEC5}">
      <dgm:prSet/>
      <dgm:spPr/>
      <dgm:t>
        <a:bodyPr/>
        <a:lstStyle/>
        <a:p>
          <a:endParaRPr lang="en-GB"/>
        </a:p>
      </dgm:t>
    </dgm:pt>
    <dgm:pt modelId="{1F32474E-AABD-4DCE-B73F-9D6A28073013}" type="sibTrans" cxnId="{1CC7900F-A035-43C6-97A3-0D3BC5E0DEC5}">
      <dgm:prSet/>
      <dgm:spPr>
        <a:solidFill>
          <a:srgbClr val="878787"/>
        </a:solidFill>
      </dgm:spPr>
      <dgm:t>
        <a:bodyPr/>
        <a:lstStyle/>
        <a:p>
          <a:endParaRPr lang="en-GB"/>
        </a:p>
      </dgm:t>
    </dgm:pt>
    <dgm:pt modelId="{3CFCDE31-8C56-44A7-9637-E750E1DB27DA}">
      <dgm:prSet phldrT="[Text]" custT="1"/>
      <dgm:spPr>
        <a:solidFill>
          <a:srgbClr val="F6F6F6"/>
        </a:solidFill>
        <a:ln w="28575">
          <a:solidFill>
            <a:schemeClr val="accent1"/>
          </a:solidFill>
        </a:ln>
      </dgm:spPr>
      <dgm:t>
        <a:bodyPr/>
        <a:lstStyle/>
        <a:p>
          <a: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t>Moral/</a:t>
          </a:r>
          <a:b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t>ethical  conflicts </a:t>
          </a:r>
        </a:p>
      </dgm:t>
    </dgm:pt>
    <dgm:pt modelId="{81ADE921-616C-421A-8CA4-CA4DF53F25C2}" type="parTrans" cxnId="{E0497C88-6FB0-4398-AC58-6FF61975DC32}">
      <dgm:prSet/>
      <dgm:spPr/>
      <dgm:t>
        <a:bodyPr/>
        <a:lstStyle/>
        <a:p>
          <a:endParaRPr lang="en-GB"/>
        </a:p>
      </dgm:t>
    </dgm:pt>
    <dgm:pt modelId="{E06A583F-FF47-4955-91DB-9668001E87C4}" type="sibTrans" cxnId="{E0497C88-6FB0-4398-AC58-6FF61975DC32}">
      <dgm:prSet/>
      <dgm:spPr>
        <a:solidFill>
          <a:srgbClr val="878787"/>
        </a:solidFill>
      </dgm:spPr>
      <dgm:t>
        <a:bodyPr/>
        <a:lstStyle/>
        <a:p>
          <a:endParaRPr lang="en-GB"/>
        </a:p>
      </dgm:t>
    </dgm:pt>
    <dgm:pt modelId="{68E6925E-3614-4117-95C0-16294D60BFEB}">
      <dgm:prSet phldrT="[Text]" custT="1"/>
      <dgm:spPr>
        <a:solidFill>
          <a:srgbClr val="F6F6F6"/>
        </a:solidFill>
        <a:ln w="28575">
          <a:solidFill>
            <a:schemeClr val="accent1"/>
          </a:solidFill>
        </a:ln>
      </dgm:spPr>
      <dgm:t>
        <a:bodyPr/>
        <a:lstStyle/>
        <a:p>
          <a:r>
            <a:rPr lang="en-GB" sz="1400" dirty="0">
              <a:solidFill>
                <a:srgbClr val="1C366B"/>
              </a:solidFill>
              <a:latin typeface="Open Sans" panose="020B0606030504020204" pitchFamily="34" charset="0"/>
              <a:ea typeface="Open Sans" panose="020B0606030504020204" pitchFamily="34" charset="0"/>
              <a:cs typeface="Open Sans" panose="020B0606030504020204" pitchFamily="34" charset="0"/>
            </a:rPr>
            <a:t>Risk to </a:t>
          </a:r>
          <a:br>
            <a:rPr lang="en-GB" sz="14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400" dirty="0">
              <a:solidFill>
                <a:srgbClr val="1C366B"/>
              </a:solidFill>
              <a:latin typeface="Open Sans" panose="020B0606030504020204" pitchFamily="34" charset="0"/>
              <a:ea typeface="Open Sans" panose="020B0606030504020204" pitchFamily="34" charset="0"/>
              <a:cs typeface="Open Sans" panose="020B0606030504020204" pitchFamily="34" charset="0"/>
            </a:rPr>
            <a:t>those with pre-existing mental health vulnerabilities </a:t>
          </a:r>
        </a:p>
      </dgm:t>
    </dgm:pt>
    <dgm:pt modelId="{AFAD6F73-C6CB-47F2-85AF-F5159DE55D57}" type="parTrans" cxnId="{0F512B53-3F36-4170-8D92-A64DAC7BECBC}">
      <dgm:prSet/>
      <dgm:spPr/>
      <dgm:t>
        <a:bodyPr/>
        <a:lstStyle/>
        <a:p>
          <a:endParaRPr lang="en-GB"/>
        </a:p>
      </dgm:t>
    </dgm:pt>
    <dgm:pt modelId="{326C7CC8-D117-4B2D-B8AF-9CDB1FD0B315}" type="sibTrans" cxnId="{0F512B53-3F36-4170-8D92-A64DAC7BECBC}">
      <dgm:prSet/>
      <dgm:spPr>
        <a:solidFill>
          <a:srgbClr val="878787"/>
        </a:solidFill>
      </dgm:spPr>
      <dgm:t>
        <a:bodyPr/>
        <a:lstStyle/>
        <a:p>
          <a:endParaRPr lang="en-GB"/>
        </a:p>
      </dgm:t>
    </dgm:pt>
    <dgm:pt modelId="{BFDE6772-1FA7-4C92-A17D-6DD7694329B7}">
      <dgm:prSet phldrT="[Text]" custT="1"/>
      <dgm:spPr>
        <a:solidFill>
          <a:srgbClr val="F6F6F6"/>
        </a:solidFill>
        <a:ln w="28575">
          <a:solidFill>
            <a:schemeClr val="accent1"/>
          </a:solidFill>
        </a:ln>
      </dgm:spPr>
      <dgm:t>
        <a:bodyPr/>
        <a:lstStyle/>
        <a:p>
          <a:r>
            <a:rPr lang="en-GB" sz="1500" dirty="0">
              <a:solidFill>
                <a:srgbClr val="1C366B"/>
              </a:solidFill>
              <a:latin typeface="Open Sans" panose="020B0606030504020204" pitchFamily="34" charset="0"/>
              <a:ea typeface="Open Sans" panose="020B0606030504020204" pitchFamily="34" charset="0"/>
              <a:cs typeface="Open Sans" panose="020B0606030504020204" pitchFamily="34" charset="0"/>
            </a:rPr>
            <a:t>Compassion Fatigue</a:t>
          </a:r>
        </a:p>
      </dgm:t>
    </dgm:pt>
    <dgm:pt modelId="{B47761B9-D21F-4158-82F5-A5296C2FA689}" type="parTrans" cxnId="{586539CA-11E2-499E-80D7-B8E5E74C9074}">
      <dgm:prSet/>
      <dgm:spPr/>
      <dgm:t>
        <a:bodyPr/>
        <a:lstStyle/>
        <a:p>
          <a:endParaRPr lang="en-GB"/>
        </a:p>
      </dgm:t>
    </dgm:pt>
    <dgm:pt modelId="{26BA992F-4476-4F52-94E0-CAC60212C387}" type="sibTrans" cxnId="{586539CA-11E2-499E-80D7-B8E5E74C9074}">
      <dgm:prSet/>
      <dgm:spPr>
        <a:solidFill>
          <a:srgbClr val="878787"/>
        </a:solidFill>
      </dgm:spPr>
      <dgm:t>
        <a:bodyPr/>
        <a:lstStyle/>
        <a:p>
          <a:endParaRPr lang="en-GB"/>
        </a:p>
      </dgm:t>
    </dgm:pt>
    <dgm:pt modelId="{59443D46-ACD6-4B1D-99E9-85C092D2987D}">
      <dgm:prSet/>
      <dgm:spPr>
        <a:solidFill>
          <a:srgbClr val="F6F6F6"/>
        </a:solidFill>
        <a:ln w="28575">
          <a:solidFill>
            <a:schemeClr val="accent1"/>
          </a:solidFill>
        </a:ln>
      </dgm:spPr>
      <dgm:t>
        <a:bodyPr/>
        <a:lstStyle/>
        <a:p>
          <a:r>
            <a:rPr lang="en-GB" dirty="0">
              <a:solidFill>
                <a:srgbClr val="1C366B"/>
              </a:solidFill>
              <a:latin typeface="Open Sans" panose="020B0606030504020204" pitchFamily="34" charset="0"/>
              <a:ea typeface="Open Sans" panose="020B0606030504020204" pitchFamily="34" charset="0"/>
              <a:cs typeface="Open Sans" panose="020B0606030504020204" pitchFamily="34" charset="0"/>
            </a:rPr>
            <a:t>Adrenaline then  exhaustion</a:t>
          </a:r>
        </a:p>
      </dgm:t>
    </dgm:pt>
    <dgm:pt modelId="{7EE149DF-0C24-49CD-9D10-8163441CEDE0}" type="parTrans" cxnId="{C5E919DD-FC6D-4421-B14B-5075BCC49746}">
      <dgm:prSet/>
      <dgm:spPr/>
      <dgm:t>
        <a:bodyPr/>
        <a:lstStyle/>
        <a:p>
          <a:endParaRPr lang="en-GB"/>
        </a:p>
      </dgm:t>
    </dgm:pt>
    <dgm:pt modelId="{03DC516E-9115-4A41-95DB-669625A3EC2E}" type="sibTrans" cxnId="{C5E919DD-FC6D-4421-B14B-5075BCC49746}">
      <dgm:prSet/>
      <dgm:spPr>
        <a:solidFill>
          <a:srgbClr val="878787"/>
        </a:solidFill>
      </dgm:spPr>
      <dgm:t>
        <a:bodyPr/>
        <a:lstStyle/>
        <a:p>
          <a:endParaRPr lang="en-GB"/>
        </a:p>
      </dgm:t>
    </dgm:pt>
    <dgm:pt modelId="{B79ADF39-6DE9-4E03-97E4-016E6D197EA9}" type="pres">
      <dgm:prSet presAssocID="{D9064487-F779-49D3-A7BF-001D519B5BF0}" presName="Name0" presStyleCnt="0">
        <dgm:presLayoutVars>
          <dgm:chMax val="1"/>
          <dgm:dir/>
          <dgm:animLvl val="ctr"/>
          <dgm:resizeHandles val="exact"/>
        </dgm:presLayoutVars>
      </dgm:prSet>
      <dgm:spPr/>
    </dgm:pt>
    <dgm:pt modelId="{DBFC9F42-9CD0-4275-8274-0F3C16D94323}" type="pres">
      <dgm:prSet presAssocID="{B3C260B6-2348-40E2-AEDB-2C23FE73FA47}" presName="centerShape" presStyleLbl="node0" presStyleIdx="0" presStyleCnt="1" custScaleX="121841" custScaleY="105043" custLinFactNeighborX="565" custLinFactNeighborY="-3900"/>
      <dgm:spPr/>
    </dgm:pt>
    <dgm:pt modelId="{5C1F72A5-0C38-435B-B92B-C2B8F69D4F57}" type="pres">
      <dgm:prSet presAssocID="{59D5A7E9-ADAA-40E4-8E33-795F85995E90}" presName="node" presStyleLbl="node1" presStyleIdx="0" presStyleCnt="5" custScaleX="126714">
        <dgm:presLayoutVars>
          <dgm:bulletEnabled val="1"/>
        </dgm:presLayoutVars>
      </dgm:prSet>
      <dgm:spPr/>
    </dgm:pt>
    <dgm:pt modelId="{D1A039B8-CF86-4D08-8D22-4A119C888723}" type="pres">
      <dgm:prSet presAssocID="{59D5A7E9-ADAA-40E4-8E33-795F85995E90}" presName="dummy" presStyleCnt="0"/>
      <dgm:spPr/>
    </dgm:pt>
    <dgm:pt modelId="{38CBFD04-C48A-4DCB-8CBF-5F569F91F871}" type="pres">
      <dgm:prSet presAssocID="{1F32474E-AABD-4DCE-B73F-9D6A28073013}" presName="sibTrans" presStyleLbl="sibTrans2D1" presStyleIdx="0" presStyleCnt="5"/>
      <dgm:spPr/>
    </dgm:pt>
    <dgm:pt modelId="{299D93DE-B3FB-4905-8F90-1EA436019176}" type="pres">
      <dgm:prSet presAssocID="{3CFCDE31-8C56-44A7-9637-E750E1DB27DA}" presName="node" presStyleLbl="node1" presStyleIdx="1" presStyleCnt="5" custRadScaleRad="103635" custRadScaleInc="17304">
        <dgm:presLayoutVars>
          <dgm:bulletEnabled val="1"/>
        </dgm:presLayoutVars>
      </dgm:prSet>
      <dgm:spPr/>
    </dgm:pt>
    <dgm:pt modelId="{11558549-18C5-450E-B7E0-FA75ED9550FE}" type="pres">
      <dgm:prSet presAssocID="{3CFCDE31-8C56-44A7-9637-E750E1DB27DA}" presName="dummy" presStyleCnt="0"/>
      <dgm:spPr/>
    </dgm:pt>
    <dgm:pt modelId="{D8B11B40-5BF9-49AB-AA32-8ED2271E51F9}" type="pres">
      <dgm:prSet presAssocID="{E06A583F-FF47-4955-91DB-9668001E87C4}" presName="sibTrans" presStyleLbl="sibTrans2D1" presStyleIdx="1" presStyleCnt="5"/>
      <dgm:spPr/>
    </dgm:pt>
    <dgm:pt modelId="{7CDAC31C-E12B-49E9-A076-0BB106FD8E30}" type="pres">
      <dgm:prSet presAssocID="{68E6925E-3614-4117-95C0-16294D60BFEB}" presName="node" presStyleLbl="node1" presStyleIdx="2" presStyleCnt="5" custScaleX="126714">
        <dgm:presLayoutVars>
          <dgm:bulletEnabled val="1"/>
        </dgm:presLayoutVars>
      </dgm:prSet>
      <dgm:spPr/>
    </dgm:pt>
    <dgm:pt modelId="{3314214B-F617-411D-8C9C-70DD6785A17D}" type="pres">
      <dgm:prSet presAssocID="{68E6925E-3614-4117-95C0-16294D60BFEB}" presName="dummy" presStyleCnt="0"/>
      <dgm:spPr/>
    </dgm:pt>
    <dgm:pt modelId="{9D71C100-0B19-4A26-996B-85293212DEB0}" type="pres">
      <dgm:prSet presAssocID="{326C7CC8-D117-4B2D-B8AF-9CDB1FD0B315}" presName="sibTrans" presStyleLbl="sibTrans2D1" presStyleIdx="2" presStyleCnt="5"/>
      <dgm:spPr/>
    </dgm:pt>
    <dgm:pt modelId="{D4DA4EC0-93DD-49B6-9671-05C9AF65904A}" type="pres">
      <dgm:prSet presAssocID="{BFDE6772-1FA7-4C92-A17D-6DD7694329B7}" presName="node" presStyleLbl="node1" presStyleIdx="3" presStyleCnt="5" custScaleX="120890" custRadScaleRad="100579" custRadScaleInc="-4179">
        <dgm:presLayoutVars>
          <dgm:bulletEnabled val="1"/>
        </dgm:presLayoutVars>
      </dgm:prSet>
      <dgm:spPr/>
    </dgm:pt>
    <dgm:pt modelId="{AE78C19B-3B20-4291-B41E-0FF1775FA626}" type="pres">
      <dgm:prSet presAssocID="{BFDE6772-1FA7-4C92-A17D-6DD7694329B7}" presName="dummy" presStyleCnt="0"/>
      <dgm:spPr/>
    </dgm:pt>
    <dgm:pt modelId="{F3C0CB2A-F4D7-4B4D-BDF1-A78C20A74876}" type="pres">
      <dgm:prSet presAssocID="{26BA992F-4476-4F52-94E0-CAC60212C387}" presName="sibTrans" presStyleLbl="sibTrans2D1" presStyleIdx="3" presStyleCnt="5"/>
      <dgm:spPr/>
    </dgm:pt>
    <dgm:pt modelId="{759E6DC4-1AF3-42A6-AA6C-A33AA613D058}" type="pres">
      <dgm:prSet presAssocID="{59443D46-ACD6-4B1D-99E9-85C092D2987D}" presName="node" presStyleLbl="node1" presStyleIdx="4" presStyleCnt="5">
        <dgm:presLayoutVars>
          <dgm:bulletEnabled val="1"/>
        </dgm:presLayoutVars>
      </dgm:prSet>
      <dgm:spPr/>
    </dgm:pt>
    <dgm:pt modelId="{6A185430-C090-4E56-A21F-8FE19C4F5EBA}" type="pres">
      <dgm:prSet presAssocID="{59443D46-ACD6-4B1D-99E9-85C092D2987D}" presName="dummy" presStyleCnt="0"/>
      <dgm:spPr/>
    </dgm:pt>
    <dgm:pt modelId="{EB46CF8A-3F2F-4093-ADD4-66BAB4EDC58C}" type="pres">
      <dgm:prSet presAssocID="{03DC516E-9115-4A41-95DB-669625A3EC2E}" presName="sibTrans" presStyleLbl="sibTrans2D1" presStyleIdx="4" presStyleCnt="5"/>
      <dgm:spPr/>
    </dgm:pt>
  </dgm:ptLst>
  <dgm:cxnLst>
    <dgm:cxn modelId="{1CC7900F-A035-43C6-97A3-0D3BC5E0DEC5}" srcId="{B3C260B6-2348-40E2-AEDB-2C23FE73FA47}" destId="{59D5A7E9-ADAA-40E4-8E33-795F85995E90}" srcOrd="0" destOrd="0" parTransId="{AF974392-96D2-4926-B72B-2B13423B3105}" sibTransId="{1F32474E-AABD-4DCE-B73F-9D6A28073013}"/>
    <dgm:cxn modelId="{AEA2A541-1BB3-42AA-AE26-DEE631BA0FFB}" type="presOf" srcId="{1F32474E-AABD-4DCE-B73F-9D6A28073013}" destId="{38CBFD04-C48A-4DCB-8CBF-5F569F91F871}" srcOrd="0" destOrd="0" presId="urn:microsoft.com/office/officeart/2005/8/layout/radial6"/>
    <dgm:cxn modelId="{B8F01543-CA6B-4982-95CB-990B50214AE3}" type="presOf" srcId="{D9064487-F779-49D3-A7BF-001D519B5BF0}" destId="{B79ADF39-6DE9-4E03-97E4-016E6D197EA9}" srcOrd="0" destOrd="0" presId="urn:microsoft.com/office/officeart/2005/8/layout/radial6"/>
    <dgm:cxn modelId="{0F1C6267-E01D-4637-AA6A-B7CDCC0F1311}" type="presOf" srcId="{03DC516E-9115-4A41-95DB-669625A3EC2E}" destId="{EB46CF8A-3F2F-4093-ADD4-66BAB4EDC58C}" srcOrd="0" destOrd="0" presId="urn:microsoft.com/office/officeart/2005/8/layout/radial6"/>
    <dgm:cxn modelId="{1182B16A-C8AE-4C6D-8B30-9EBA8F232D79}" type="presOf" srcId="{BFDE6772-1FA7-4C92-A17D-6DD7694329B7}" destId="{D4DA4EC0-93DD-49B6-9671-05C9AF65904A}" srcOrd="0" destOrd="0" presId="urn:microsoft.com/office/officeart/2005/8/layout/radial6"/>
    <dgm:cxn modelId="{D7157670-4114-4FEF-A2BE-009AB38C7DFB}" type="presOf" srcId="{68E6925E-3614-4117-95C0-16294D60BFEB}" destId="{7CDAC31C-E12B-49E9-A076-0BB106FD8E30}" srcOrd="0" destOrd="0" presId="urn:microsoft.com/office/officeart/2005/8/layout/radial6"/>
    <dgm:cxn modelId="{78F76952-F999-4E06-9665-5EE87477FFAB}" type="presOf" srcId="{59D5A7E9-ADAA-40E4-8E33-795F85995E90}" destId="{5C1F72A5-0C38-435B-B92B-C2B8F69D4F57}" srcOrd="0" destOrd="0" presId="urn:microsoft.com/office/officeart/2005/8/layout/radial6"/>
    <dgm:cxn modelId="{0F512B53-3F36-4170-8D92-A64DAC7BECBC}" srcId="{B3C260B6-2348-40E2-AEDB-2C23FE73FA47}" destId="{68E6925E-3614-4117-95C0-16294D60BFEB}" srcOrd="2" destOrd="0" parTransId="{AFAD6F73-C6CB-47F2-85AF-F5159DE55D57}" sibTransId="{326C7CC8-D117-4B2D-B8AF-9CDB1FD0B315}"/>
    <dgm:cxn modelId="{D9473179-289F-43ED-97E7-4008A71359EE}" type="presOf" srcId="{B3C260B6-2348-40E2-AEDB-2C23FE73FA47}" destId="{DBFC9F42-9CD0-4275-8274-0F3C16D94323}" srcOrd="0" destOrd="0" presId="urn:microsoft.com/office/officeart/2005/8/layout/radial6"/>
    <dgm:cxn modelId="{09AF4559-5D01-4EA6-B5A0-C003A99D5CC0}" type="presOf" srcId="{59443D46-ACD6-4B1D-99E9-85C092D2987D}" destId="{759E6DC4-1AF3-42A6-AA6C-A33AA613D058}" srcOrd="0" destOrd="0" presId="urn:microsoft.com/office/officeart/2005/8/layout/radial6"/>
    <dgm:cxn modelId="{E0497C88-6FB0-4398-AC58-6FF61975DC32}" srcId="{B3C260B6-2348-40E2-AEDB-2C23FE73FA47}" destId="{3CFCDE31-8C56-44A7-9637-E750E1DB27DA}" srcOrd="1" destOrd="0" parTransId="{81ADE921-616C-421A-8CA4-CA4DF53F25C2}" sibTransId="{E06A583F-FF47-4955-91DB-9668001E87C4}"/>
    <dgm:cxn modelId="{A86A9E89-5CBA-4557-908B-1D7D333DC39A}" type="presOf" srcId="{26BA992F-4476-4F52-94E0-CAC60212C387}" destId="{F3C0CB2A-F4D7-4B4D-BDF1-A78C20A74876}" srcOrd="0" destOrd="0" presId="urn:microsoft.com/office/officeart/2005/8/layout/radial6"/>
    <dgm:cxn modelId="{7EEDF896-5687-4439-B1FC-50F048EE1CCA}" type="presOf" srcId="{3CFCDE31-8C56-44A7-9637-E750E1DB27DA}" destId="{299D93DE-B3FB-4905-8F90-1EA436019176}" srcOrd="0" destOrd="0" presId="urn:microsoft.com/office/officeart/2005/8/layout/radial6"/>
    <dgm:cxn modelId="{D24A52B2-A461-4FFA-8964-D9B4F980BE70}" type="presOf" srcId="{326C7CC8-D117-4B2D-B8AF-9CDB1FD0B315}" destId="{9D71C100-0B19-4A26-996B-85293212DEB0}" srcOrd="0" destOrd="0" presId="urn:microsoft.com/office/officeart/2005/8/layout/radial6"/>
    <dgm:cxn modelId="{4AC284B8-C234-4081-B173-F841A146C9DD}" type="presOf" srcId="{E06A583F-FF47-4955-91DB-9668001E87C4}" destId="{D8B11B40-5BF9-49AB-AA32-8ED2271E51F9}" srcOrd="0" destOrd="0" presId="urn:microsoft.com/office/officeart/2005/8/layout/radial6"/>
    <dgm:cxn modelId="{586539CA-11E2-499E-80D7-B8E5E74C9074}" srcId="{B3C260B6-2348-40E2-AEDB-2C23FE73FA47}" destId="{BFDE6772-1FA7-4C92-A17D-6DD7694329B7}" srcOrd="3" destOrd="0" parTransId="{B47761B9-D21F-4158-82F5-A5296C2FA689}" sibTransId="{26BA992F-4476-4F52-94E0-CAC60212C387}"/>
    <dgm:cxn modelId="{C5E919DD-FC6D-4421-B14B-5075BCC49746}" srcId="{B3C260B6-2348-40E2-AEDB-2C23FE73FA47}" destId="{59443D46-ACD6-4B1D-99E9-85C092D2987D}" srcOrd="4" destOrd="0" parTransId="{7EE149DF-0C24-49CD-9D10-8163441CEDE0}" sibTransId="{03DC516E-9115-4A41-95DB-669625A3EC2E}"/>
    <dgm:cxn modelId="{63A6CDFE-D133-484C-B421-FBACA1DF42D1}" srcId="{D9064487-F779-49D3-A7BF-001D519B5BF0}" destId="{B3C260B6-2348-40E2-AEDB-2C23FE73FA47}" srcOrd="0" destOrd="0" parTransId="{F55BBF5E-9ECC-479F-AF1B-AFD242D894C4}" sibTransId="{803FBDC9-BB33-4FEE-8581-42517AC8FE05}"/>
    <dgm:cxn modelId="{4209C45E-9C54-48EF-AB33-70E5D252D181}" type="presParOf" srcId="{B79ADF39-6DE9-4E03-97E4-016E6D197EA9}" destId="{DBFC9F42-9CD0-4275-8274-0F3C16D94323}" srcOrd="0" destOrd="0" presId="urn:microsoft.com/office/officeart/2005/8/layout/radial6"/>
    <dgm:cxn modelId="{CE3A91BC-3422-4D4E-9452-D86AEB22AAE4}" type="presParOf" srcId="{B79ADF39-6DE9-4E03-97E4-016E6D197EA9}" destId="{5C1F72A5-0C38-435B-B92B-C2B8F69D4F57}" srcOrd="1" destOrd="0" presId="urn:microsoft.com/office/officeart/2005/8/layout/radial6"/>
    <dgm:cxn modelId="{236ED1DE-E2EA-46C3-910B-E176DD0B3817}" type="presParOf" srcId="{B79ADF39-6DE9-4E03-97E4-016E6D197EA9}" destId="{D1A039B8-CF86-4D08-8D22-4A119C888723}" srcOrd="2" destOrd="0" presId="urn:microsoft.com/office/officeart/2005/8/layout/radial6"/>
    <dgm:cxn modelId="{9DAE5077-BEE9-457E-9B62-138393B5C82D}" type="presParOf" srcId="{B79ADF39-6DE9-4E03-97E4-016E6D197EA9}" destId="{38CBFD04-C48A-4DCB-8CBF-5F569F91F871}" srcOrd="3" destOrd="0" presId="urn:microsoft.com/office/officeart/2005/8/layout/radial6"/>
    <dgm:cxn modelId="{18A28AE7-BA16-4D84-876E-1C850B9CAF0A}" type="presParOf" srcId="{B79ADF39-6DE9-4E03-97E4-016E6D197EA9}" destId="{299D93DE-B3FB-4905-8F90-1EA436019176}" srcOrd="4" destOrd="0" presId="urn:microsoft.com/office/officeart/2005/8/layout/radial6"/>
    <dgm:cxn modelId="{20E986E9-6BD0-479D-9274-0D30AB84DE6D}" type="presParOf" srcId="{B79ADF39-6DE9-4E03-97E4-016E6D197EA9}" destId="{11558549-18C5-450E-B7E0-FA75ED9550FE}" srcOrd="5" destOrd="0" presId="urn:microsoft.com/office/officeart/2005/8/layout/radial6"/>
    <dgm:cxn modelId="{F7CFA22E-907B-4421-B94F-42ABE3FFFC48}" type="presParOf" srcId="{B79ADF39-6DE9-4E03-97E4-016E6D197EA9}" destId="{D8B11B40-5BF9-49AB-AA32-8ED2271E51F9}" srcOrd="6" destOrd="0" presId="urn:microsoft.com/office/officeart/2005/8/layout/radial6"/>
    <dgm:cxn modelId="{F47D1D68-EC64-48C8-A6DC-B0D445437013}" type="presParOf" srcId="{B79ADF39-6DE9-4E03-97E4-016E6D197EA9}" destId="{7CDAC31C-E12B-49E9-A076-0BB106FD8E30}" srcOrd="7" destOrd="0" presId="urn:microsoft.com/office/officeart/2005/8/layout/radial6"/>
    <dgm:cxn modelId="{6C351096-12EB-4A5B-A5E9-C7E155883FF5}" type="presParOf" srcId="{B79ADF39-6DE9-4E03-97E4-016E6D197EA9}" destId="{3314214B-F617-411D-8C9C-70DD6785A17D}" srcOrd="8" destOrd="0" presId="urn:microsoft.com/office/officeart/2005/8/layout/radial6"/>
    <dgm:cxn modelId="{714B05C3-A459-46C1-9E2A-BABE9D3AE958}" type="presParOf" srcId="{B79ADF39-6DE9-4E03-97E4-016E6D197EA9}" destId="{9D71C100-0B19-4A26-996B-85293212DEB0}" srcOrd="9" destOrd="0" presId="urn:microsoft.com/office/officeart/2005/8/layout/radial6"/>
    <dgm:cxn modelId="{4D01120C-39D1-46D4-ACD2-A252B2B52FEF}" type="presParOf" srcId="{B79ADF39-6DE9-4E03-97E4-016E6D197EA9}" destId="{D4DA4EC0-93DD-49B6-9671-05C9AF65904A}" srcOrd="10" destOrd="0" presId="urn:microsoft.com/office/officeart/2005/8/layout/radial6"/>
    <dgm:cxn modelId="{DEAC3C24-D335-40A1-B15C-3D0DAFF918B9}" type="presParOf" srcId="{B79ADF39-6DE9-4E03-97E4-016E6D197EA9}" destId="{AE78C19B-3B20-4291-B41E-0FF1775FA626}" srcOrd="11" destOrd="0" presId="urn:microsoft.com/office/officeart/2005/8/layout/radial6"/>
    <dgm:cxn modelId="{D747A3D9-8D07-404A-BB00-705D593F96C0}" type="presParOf" srcId="{B79ADF39-6DE9-4E03-97E4-016E6D197EA9}" destId="{F3C0CB2A-F4D7-4B4D-BDF1-A78C20A74876}" srcOrd="12" destOrd="0" presId="urn:microsoft.com/office/officeart/2005/8/layout/radial6"/>
    <dgm:cxn modelId="{E2DEC661-EE13-43C2-9370-525B167724C5}" type="presParOf" srcId="{B79ADF39-6DE9-4E03-97E4-016E6D197EA9}" destId="{759E6DC4-1AF3-42A6-AA6C-A33AA613D058}" srcOrd="13" destOrd="0" presId="urn:microsoft.com/office/officeart/2005/8/layout/radial6"/>
    <dgm:cxn modelId="{B0F2E574-719F-43B5-A19F-0E5C9BE8C1D2}" type="presParOf" srcId="{B79ADF39-6DE9-4E03-97E4-016E6D197EA9}" destId="{6A185430-C090-4E56-A21F-8FE19C4F5EBA}" srcOrd="14" destOrd="0" presId="urn:microsoft.com/office/officeart/2005/8/layout/radial6"/>
    <dgm:cxn modelId="{A75227D0-4BAA-44B0-B3C5-9A3FACA8FF2D}" type="presParOf" srcId="{B79ADF39-6DE9-4E03-97E4-016E6D197EA9}" destId="{EB46CF8A-3F2F-4093-ADD4-66BAB4EDC58C}"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064487-F779-49D3-A7BF-001D519B5BF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B3C260B6-2348-40E2-AEDB-2C23FE73FA47}">
      <dgm:prSet phldrT="[Text]" custT="1"/>
      <dgm:spPr>
        <a:solidFill>
          <a:srgbClr val="1C366B"/>
        </a:solidFill>
        <a:ln>
          <a:noFill/>
        </a:ln>
      </dgm:spPr>
      <dgm:t>
        <a:bodyPr/>
        <a:lstStyle/>
        <a:p>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Likely Experience: </a:t>
          </a:r>
        </a:p>
        <a:p>
          <a:r>
            <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Recovery &amp; Long Term Psychological Impact</a:t>
          </a:r>
          <a:endParaRPr lang="en-GB" sz="1600" dirty="0">
            <a:latin typeface="Open Sans" panose="020B0606030504020204" pitchFamily="34" charset="0"/>
            <a:ea typeface="Open Sans" panose="020B0606030504020204" pitchFamily="34" charset="0"/>
            <a:cs typeface="Open Sans" panose="020B0606030504020204" pitchFamily="34" charset="0"/>
          </a:endParaRPr>
        </a:p>
      </dgm:t>
    </dgm:pt>
    <dgm:pt modelId="{F55BBF5E-9ECC-479F-AF1B-AFD242D894C4}" type="parTrans" cxnId="{63A6CDFE-D133-484C-B421-FBACA1DF42D1}">
      <dgm:prSet/>
      <dgm:spPr/>
      <dgm:t>
        <a:bodyPr/>
        <a:lstStyle/>
        <a:p>
          <a:endParaRPr lang="en-GB"/>
        </a:p>
      </dgm:t>
    </dgm:pt>
    <dgm:pt modelId="{803FBDC9-BB33-4FEE-8581-42517AC8FE05}" type="sibTrans" cxnId="{63A6CDFE-D133-484C-B421-FBACA1DF42D1}">
      <dgm:prSet/>
      <dgm:spPr/>
      <dgm:t>
        <a:bodyPr/>
        <a:lstStyle/>
        <a:p>
          <a:endParaRPr lang="en-GB"/>
        </a:p>
      </dgm:t>
    </dgm:pt>
    <dgm:pt modelId="{59D5A7E9-ADAA-40E4-8E33-795F85995E90}">
      <dgm:prSet phldrT="[Text]" custT="1"/>
      <dgm:spPr>
        <a:solidFill>
          <a:srgbClr val="F6F6F6"/>
        </a:solidFill>
        <a:ln w="28575">
          <a:solidFill>
            <a:schemeClr val="accent1"/>
          </a:solidFill>
        </a:ln>
      </dgm:spPr>
      <dgm:t>
        <a:bodyPr/>
        <a:lstStyle/>
        <a:p>
          <a: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t>Time to reflect, use existing coping skills</a:t>
          </a:r>
        </a:p>
      </dgm:t>
    </dgm:pt>
    <dgm:pt modelId="{AF974392-96D2-4926-B72B-2B13423B3105}" type="parTrans" cxnId="{1CC7900F-A035-43C6-97A3-0D3BC5E0DEC5}">
      <dgm:prSet/>
      <dgm:spPr/>
      <dgm:t>
        <a:bodyPr/>
        <a:lstStyle/>
        <a:p>
          <a:endParaRPr lang="en-GB"/>
        </a:p>
      </dgm:t>
    </dgm:pt>
    <dgm:pt modelId="{1F32474E-AABD-4DCE-B73F-9D6A28073013}" type="sibTrans" cxnId="{1CC7900F-A035-43C6-97A3-0D3BC5E0DEC5}">
      <dgm:prSet/>
      <dgm:spPr>
        <a:solidFill>
          <a:srgbClr val="878787"/>
        </a:solidFill>
      </dgm:spPr>
      <dgm:t>
        <a:bodyPr/>
        <a:lstStyle/>
        <a:p>
          <a:endParaRPr lang="en-GB"/>
        </a:p>
      </dgm:t>
    </dgm:pt>
    <dgm:pt modelId="{3CFCDE31-8C56-44A7-9637-E750E1DB27DA}">
      <dgm:prSet phldrT="[Text]" custT="1"/>
      <dgm:spPr>
        <a:solidFill>
          <a:srgbClr val="F6F6F6"/>
        </a:solidFill>
        <a:ln w="28575">
          <a:solidFill>
            <a:schemeClr val="accent1"/>
          </a:solidFill>
        </a:ln>
      </dgm:spPr>
      <dgm:t>
        <a:bodyPr/>
        <a:lstStyle/>
        <a:p>
          <a: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t>Intrusive</a:t>
          </a:r>
          <a:b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t>Thoughts, Shame,</a:t>
          </a:r>
          <a:b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t>Guilt</a:t>
          </a:r>
        </a:p>
      </dgm:t>
    </dgm:pt>
    <dgm:pt modelId="{81ADE921-616C-421A-8CA4-CA4DF53F25C2}" type="parTrans" cxnId="{E0497C88-6FB0-4398-AC58-6FF61975DC32}">
      <dgm:prSet/>
      <dgm:spPr/>
      <dgm:t>
        <a:bodyPr/>
        <a:lstStyle/>
        <a:p>
          <a:endParaRPr lang="en-GB"/>
        </a:p>
      </dgm:t>
    </dgm:pt>
    <dgm:pt modelId="{E06A583F-FF47-4955-91DB-9668001E87C4}" type="sibTrans" cxnId="{E0497C88-6FB0-4398-AC58-6FF61975DC32}">
      <dgm:prSet/>
      <dgm:spPr>
        <a:solidFill>
          <a:srgbClr val="878787"/>
        </a:solidFill>
      </dgm:spPr>
      <dgm:t>
        <a:bodyPr/>
        <a:lstStyle/>
        <a:p>
          <a:endParaRPr lang="en-GB"/>
        </a:p>
      </dgm:t>
    </dgm:pt>
    <dgm:pt modelId="{68E6925E-3614-4117-95C0-16294D60BFEB}">
      <dgm:prSet phldrT="[Text]" custT="1"/>
      <dgm:spPr>
        <a:solidFill>
          <a:srgbClr val="F6F6F6"/>
        </a:solidFill>
        <a:ln w="28575">
          <a:solidFill>
            <a:schemeClr val="accent1"/>
          </a:solidFill>
        </a:ln>
      </dgm:spPr>
      <dgm:t>
        <a:bodyPr/>
        <a:lstStyle/>
        <a:p>
          <a: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t>Risk of </a:t>
          </a:r>
          <a:b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t>long-term mental health difficulties </a:t>
          </a:r>
        </a:p>
      </dgm:t>
    </dgm:pt>
    <dgm:pt modelId="{AFAD6F73-C6CB-47F2-85AF-F5159DE55D57}" type="parTrans" cxnId="{0F512B53-3F36-4170-8D92-A64DAC7BECBC}">
      <dgm:prSet/>
      <dgm:spPr/>
      <dgm:t>
        <a:bodyPr/>
        <a:lstStyle/>
        <a:p>
          <a:endParaRPr lang="en-GB"/>
        </a:p>
      </dgm:t>
    </dgm:pt>
    <dgm:pt modelId="{326C7CC8-D117-4B2D-B8AF-9CDB1FD0B315}" type="sibTrans" cxnId="{0F512B53-3F36-4170-8D92-A64DAC7BECBC}">
      <dgm:prSet/>
      <dgm:spPr>
        <a:solidFill>
          <a:srgbClr val="878787"/>
        </a:solidFill>
      </dgm:spPr>
      <dgm:t>
        <a:bodyPr/>
        <a:lstStyle/>
        <a:p>
          <a:endParaRPr lang="en-GB"/>
        </a:p>
      </dgm:t>
    </dgm:pt>
    <dgm:pt modelId="{BFDE6772-1FA7-4C92-A17D-6DD7694329B7}">
      <dgm:prSet phldrT="[Text]" custT="1"/>
      <dgm:spPr>
        <a:solidFill>
          <a:srgbClr val="F6F6F6"/>
        </a:solidFill>
        <a:ln w="28575">
          <a:solidFill>
            <a:schemeClr val="accent1"/>
          </a:solidFill>
        </a:ln>
      </dgm:spPr>
      <dgm:t>
        <a:bodyPr/>
        <a:lstStyle/>
        <a:p>
          <a:r>
            <a:rPr lang="en-GB" sz="1500" dirty="0">
              <a:solidFill>
                <a:srgbClr val="1C366B"/>
              </a:solidFill>
              <a:latin typeface="Open Sans" panose="020B0606030504020204" pitchFamily="34" charset="0"/>
              <a:ea typeface="Open Sans" panose="020B0606030504020204" pitchFamily="34" charset="0"/>
              <a:cs typeface="Open Sans" panose="020B0606030504020204" pitchFamily="34" charset="0"/>
            </a:rPr>
            <a:t>Resentment towards organisation </a:t>
          </a:r>
        </a:p>
      </dgm:t>
    </dgm:pt>
    <dgm:pt modelId="{B47761B9-D21F-4158-82F5-A5296C2FA689}" type="parTrans" cxnId="{586539CA-11E2-499E-80D7-B8E5E74C9074}">
      <dgm:prSet/>
      <dgm:spPr/>
      <dgm:t>
        <a:bodyPr/>
        <a:lstStyle/>
        <a:p>
          <a:endParaRPr lang="en-GB"/>
        </a:p>
      </dgm:t>
    </dgm:pt>
    <dgm:pt modelId="{26BA992F-4476-4F52-94E0-CAC60212C387}" type="sibTrans" cxnId="{586539CA-11E2-499E-80D7-B8E5E74C9074}">
      <dgm:prSet/>
      <dgm:spPr>
        <a:solidFill>
          <a:srgbClr val="878787"/>
        </a:solidFill>
      </dgm:spPr>
      <dgm:t>
        <a:bodyPr/>
        <a:lstStyle/>
        <a:p>
          <a:endParaRPr lang="en-GB"/>
        </a:p>
      </dgm:t>
    </dgm:pt>
    <dgm:pt modelId="{2C856FD5-AF2A-4CE2-9918-09F19E0F8133}">
      <dgm:prSet custT="1"/>
      <dgm:spPr>
        <a:solidFill>
          <a:srgbClr val="F6F6F6"/>
        </a:solidFill>
        <a:ln w="28575">
          <a:solidFill>
            <a:schemeClr val="accent1"/>
          </a:solidFill>
        </a:ln>
      </dgm:spPr>
      <dgm:t>
        <a:bodyPr/>
        <a:lstStyle/>
        <a:p>
          <a:r>
            <a:rPr lang="en-GB" sz="1600" dirty="0">
              <a:solidFill>
                <a:srgbClr val="1C366B"/>
              </a:solidFill>
              <a:latin typeface="Open Sans" panose="020B0606030504020204" pitchFamily="34" charset="0"/>
              <a:ea typeface="Open Sans" panose="020B0606030504020204" pitchFamily="34" charset="0"/>
              <a:cs typeface="Open Sans" panose="020B0606030504020204" pitchFamily="34" charset="0"/>
            </a:rPr>
            <a:t>Dissonance with ‘heroes’ narrative </a:t>
          </a:r>
        </a:p>
      </dgm:t>
    </dgm:pt>
    <dgm:pt modelId="{9108160F-BA35-4236-9F7B-AB796C412069}" type="parTrans" cxnId="{B167CB2B-9FF0-423B-8020-3623BDA4D1A0}">
      <dgm:prSet/>
      <dgm:spPr/>
      <dgm:t>
        <a:bodyPr/>
        <a:lstStyle/>
        <a:p>
          <a:endParaRPr lang="en-GB"/>
        </a:p>
      </dgm:t>
    </dgm:pt>
    <dgm:pt modelId="{F1FF6362-CA70-460B-A0F8-C85B2729A05C}" type="sibTrans" cxnId="{B167CB2B-9FF0-423B-8020-3623BDA4D1A0}">
      <dgm:prSet/>
      <dgm:spPr>
        <a:solidFill>
          <a:srgbClr val="878787"/>
        </a:solidFill>
      </dgm:spPr>
      <dgm:t>
        <a:bodyPr/>
        <a:lstStyle/>
        <a:p>
          <a:endParaRPr lang="en-GB"/>
        </a:p>
      </dgm:t>
    </dgm:pt>
    <dgm:pt modelId="{B79ADF39-6DE9-4E03-97E4-016E6D197EA9}" type="pres">
      <dgm:prSet presAssocID="{D9064487-F779-49D3-A7BF-001D519B5BF0}" presName="Name0" presStyleCnt="0">
        <dgm:presLayoutVars>
          <dgm:chMax val="1"/>
          <dgm:dir/>
          <dgm:animLvl val="ctr"/>
          <dgm:resizeHandles val="exact"/>
        </dgm:presLayoutVars>
      </dgm:prSet>
      <dgm:spPr/>
    </dgm:pt>
    <dgm:pt modelId="{DBFC9F42-9CD0-4275-8274-0F3C16D94323}" type="pres">
      <dgm:prSet presAssocID="{B3C260B6-2348-40E2-AEDB-2C23FE73FA47}" presName="centerShape" presStyleLbl="node0" presStyleIdx="0" presStyleCnt="1"/>
      <dgm:spPr/>
    </dgm:pt>
    <dgm:pt modelId="{5C1F72A5-0C38-435B-B92B-C2B8F69D4F57}" type="pres">
      <dgm:prSet presAssocID="{59D5A7E9-ADAA-40E4-8E33-795F85995E90}" presName="node" presStyleLbl="node1" presStyleIdx="0" presStyleCnt="5" custScaleX="126714">
        <dgm:presLayoutVars>
          <dgm:bulletEnabled val="1"/>
        </dgm:presLayoutVars>
      </dgm:prSet>
      <dgm:spPr/>
    </dgm:pt>
    <dgm:pt modelId="{D1A039B8-CF86-4D08-8D22-4A119C888723}" type="pres">
      <dgm:prSet presAssocID="{59D5A7E9-ADAA-40E4-8E33-795F85995E90}" presName="dummy" presStyleCnt="0"/>
      <dgm:spPr/>
    </dgm:pt>
    <dgm:pt modelId="{38CBFD04-C48A-4DCB-8CBF-5F569F91F871}" type="pres">
      <dgm:prSet presAssocID="{1F32474E-AABD-4DCE-B73F-9D6A28073013}" presName="sibTrans" presStyleLbl="sibTrans2D1" presStyleIdx="0" presStyleCnt="5"/>
      <dgm:spPr/>
    </dgm:pt>
    <dgm:pt modelId="{299D93DE-B3FB-4905-8F90-1EA436019176}" type="pres">
      <dgm:prSet presAssocID="{3CFCDE31-8C56-44A7-9637-E750E1DB27DA}" presName="node" presStyleLbl="node1" presStyleIdx="1" presStyleCnt="5" custScaleX="101498" custRadScaleRad="96550" custRadScaleInc="-3594">
        <dgm:presLayoutVars>
          <dgm:bulletEnabled val="1"/>
        </dgm:presLayoutVars>
      </dgm:prSet>
      <dgm:spPr/>
    </dgm:pt>
    <dgm:pt modelId="{11558549-18C5-450E-B7E0-FA75ED9550FE}" type="pres">
      <dgm:prSet presAssocID="{3CFCDE31-8C56-44A7-9637-E750E1DB27DA}" presName="dummy" presStyleCnt="0"/>
      <dgm:spPr/>
    </dgm:pt>
    <dgm:pt modelId="{D8B11B40-5BF9-49AB-AA32-8ED2271E51F9}" type="pres">
      <dgm:prSet presAssocID="{E06A583F-FF47-4955-91DB-9668001E87C4}" presName="sibTrans" presStyleLbl="sibTrans2D1" presStyleIdx="1" presStyleCnt="5"/>
      <dgm:spPr/>
    </dgm:pt>
    <dgm:pt modelId="{7CDAC31C-E12B-49E9-A076-0BB106FD8E30}" type="pres">
      <dgm:prSet presAssocID="{68E6925E-3614-4117-95C0-16294D60BFEB}" presName="node" presStyleLbl="node1" presStyleIdx="2" presStyleCnt="5" custScaleX="149063">
        <dgm:presLayoutVars>
          <dgm:bulletEnabled val="1"/>
        </dgm:presLayoutVars>
      </dgm:prSet>
      <dgm:spPr/>
    </dgm:pt>
    <dgm:pt modelId="{3314214B-F617-411D-8C9C-70DD6785A17D}" type="pres">
      <dgm:prSet presAssocID="{68E6925E-3614-4117-95C0-16294D60BFEB}" presName="dummy" presStyleCnt="0"/>
      <dgm:spPr/>
    </dgm:pt>
    <dgm:pt modelId="{9D71C100-0B19-4A26-996B-85293212DEB0}" type="pres">
      <dgm:prSet presAssocID="{326C7CC8-D117-4B2D-B8AF-9CDB1FD0B315}" presName="sibTrans" presStyleLbl="sibTrans2D1" presStyleIdx="2" presStyleCnt="5"/>
      <dgm:spPr/>
    </dgm:pt>
    <dgm:pt modelId="{D4DA4EC0-93DD-49B6-9671-05C9AF65904A}" type="pres">
      <dgm:prSet presAssocID="{BFDE6772-1FA7-4C92-A17D-6DD7694329B7}" presName="node" presStyleLbl="node1" presStyleIdx="3" presStyleCnt="5" custScaleX="120894" custRadScaleRad="104916" custRadScaleInc="32883">
        <dgm:presLayoutVars>
          <dgm:bulletEnabled val="1"/>
        </dgm:presLayoutVars>
      </dgm:prSet>
      <dgm:spPr/>
    </dgm:pt>
    <dgm:pt modelId="{AE78C19B-3B20-4291-B41E-0FF1775FA626}" type="pres">
      <dgm:prSet presAssocID="{BFDE6772-1FA7-4C92-A17D-6DD7694329B7}" presName="dummy" presStyleCnt="0"/>
      <dgm:spPr/>
    </dgm:pt>
    <dgm:pt modelId="{F3C0CB2A-F4D7-4B4D-BDF1-A78C20A74876}" type="pres">
      <dgm:prSet presAssocID="{26BA992F-4476-4F52-94E0-CAC60212C387}" presName="sibTrans" presStyleLbl="sibTrans2D1" presStyleIdx="3" presStyleCnt="5"/>
      <dgm:spPr/>
    </dgm:pt>
    <dgm:pt modelId="{DB5C2CB1-C575-4F87-A391-EF53A1B33148}" type="pres">
      <dgm:prSet presAssocID="{2C856FD5-AF2A-4CE2-9918-09F19E0F8133}" presName="node" presStyleLbl="node1" presStyleIdx="4" presStyleCnt="5" custScaleX="120285">
        <dgm:presLayoutVars>
          <dgm:bulletEnabled val="1"/>
        </dgm:presLayoutVars>
      </dgm:prSet>
      <dgm:spPr/>
    </dgm:pt>
    <dgm:pt modelId="{DEBF1DB6-36D8-4423-A962-0669BF62D4AF}" type="pres">
      <dgm:prSet presAssocID="{2C856FD5-AF2A-4CE2-9918-09F19E0F8133}" presName="dummy" presStyleCnt="0"/>
      <dgm:spPr/>
    </dgm:pt>
    <dgm:pt modelId="{A02EC0DF-AFED-4CCC-B5E1-FCEC0E5651CF}" type="pres">
      <dgm:prSet presAssocID="{F1FF6362-CA70-460B-A0F8-C85B2729A05C}" presName="sibTrans" presStyleLbl="sibTrans2D1" presStyleIdx="4" presStyleCnt="5"/>
      <dgm:spPr/>
    </dgm:pt>
  </dgm:ptLst>
  <dgm:cxnLst>
    <dgm:cxn modelId="{1CC7900F-A035-43C6-97A3-0D3BC5E0DEC5}" srcId="{B3C260B6-2348-40E2-AEDB-2C23FE73FA47}" destId="{59D5A7E9-ADAA-40E4-8E33-795F85995E90}" srcOrd="0" destOrd="0" parTransId="{AF974392-96D2-4926-B72B-2B13423B3105}" sibTransId="{1F32474E-AABD-4DCE-B73F-9D6A28073013}"/>
    <dgm:cxn modelId="{CB506C11-5D82-4B81-B9F3-27EE3E238D1F}" type="presOf" srcId="{F1FF6362-CA70-460B-A0F8-C85B2729A05C}" destId="{A02EC0DF-AFED-4CCC-B5E1-FCEC0E5651CF}" srcOrd="0" destOrd="0" presId="urn:microsoft.com/office/officeart/2005/8/layout/radial6"/>
    <dgm:cxn modelId="{B167CB2B-9FF0-423B-8020-3623BDA4D1A0}" srcId="{B3C260B6-2348-40E2-AEDB-2C23FE73FA47}" destId="{2C856FD5-AF2A-4CE2-9918-09F19E0F8133}" srcOrd="4" destOrd="0" parTransId="{9108160F-BA35-4236-9F7B-AB796C412069}" sibTransId="{F1FF6362-CA70-460B-A0F8-C85B2729A05C}"/>
    <dgm:cxn modelId="{AEA2A541-1BB3-42AA-AE26-DEE631BA0FFB}" type="presOf" srcId="{1F32474E-AABD-4DCE-B73F-9D6A28073013}" destId="{38CBFD04-C48A-4DCB-8CBF-5F569F91F871}" srcOrd="0" destOrd="0" presId="urn:microsoft.com/office/officeart/2005/8/layout/radial6"/>
    <dgm:cxn modelId="{B8F01543-CA6B-4982-95CB-990B50214AE3}" type="presOf" srcId="{D9064487-F779-49D3-A7BF-001D519B5BF0}" destId="{B79ADF39-6DE9-4E03-97E4-016E6D197EA9}" srcOrd="0" destOrd="0" presId="urn:microsoft.com/office/officeart/2005/8/layout/radial6"/>
    <dgm:cxn modelId="{1182B16A-C8AE-4C6D-8B30-9EBA8F232D79}" type="presOf" srcId="{BFDE6772-1FA7-4C92-A17D-6DD7694329B7}" destId="{D4DA4EC0-93DD-49B6-9671-05C9AF65904A}" srcOrd="0" destOrd="0" presId="urn:microsoft.com/office/officeart/2005/8/layout/radial6"/>
    <dgm:cxn modelId="{D7157670-4114-4FEF-A2BE-009AB38C7DFB}" type="presOf" srcId="{68E6925E-3614-4117-95C0-16294D60BFEB}" destId="{7CDAC31C-E12B-49E9-A076-0BB106FD8E30}" srcOrd="0" destOrd="0" presId="urn:microsoft.com/office/officeart/2005/8/layout/radial6"/>
    <dgm:cxn modelId="{78F76952-F999-4E06-9665-5EE87477FFAB}" type="presOf" srcId="{59D5A7E9-ADAA-40E4-8E33-795F85995E90}" destId="{5C1F72A5-0C38-435B-B92B-C2B8F69D4F57}" srcOrd="0" destOrd="0" presId="urn:microsoft.com/office/officeart/2005/8/layout/radial6"/>
    <dgm:cxn modelId="{0F512B53-3F36-4170-8D92-A64DAC7BECBC}" srcId="{B3C260B6-2348-40E2-AEDB-2C23FE73FA47}" destId="{68E6925E-3614-4117-95C0-16294D60BFEB}" srcOrd="2" destOrd="0" parTransId="{AFAD6F73-C6CB-47F2-85AF-F5159DE55D57}" sibTransId="{326C7CC8-D117-4B2D-B8AF-9CDB1FD0B315}"/>
    <dgm:cxn modelId="{D9473179-289F-43ED-97E7-4008A71359EE}" type="presOf" srcId="{B3C260B6-2348-40E2-AEDB-2C23FE73FA47}" destId="{DBFC9F42-9CD0-4275-8274-0F3C16D94323}" srcOrd="0" destOrd="0" presId="urn:microsoft.com/office/officeart/2005/8/layout/radial6"/>
    <dgm:cxn modelId="{E0497C88-6FB0-4398-AC58-6FF61975DC32}" srcId="{B3C260B6-2348-40E2-AEDB-2C23FE73FA47}" destId="{3CFCDE31-8C56-44A7-9637-E750E1DB27DA}" srcOrd="1" destOrd="0" parTransId="{81ADE921-616C-421A-8CA4-CA4DF53F25C2}" sibTransId="{E06A583F-FF47-4955-91DB-9668001E87C4}"/>
    <dgm:cxn modelId="{A86A9E89-5CBA-4557-908B-1D7D333DC39A}" type="presOf" srcId="{26BA992F-4476-4F52-94E0-CAC60212C387}" destId="{F3C0CB2A-F4D7-4B4D-BDF1-A78C20A74876}" srcOrd="0" destOrd="0" presId="urn:microsoft.com/office/officeart/2005/8/layout/radial6"/>
    <dgm:cxn modelId="{7EEDF896-5687-4439-B1FC-50F048EE1CCA}" type="presOf" srcId="{3CFCDE31-8C56-44A7-9637-E750E1DB27DA}" destId="{299D93DE-B3FB-4905-8F90-1EA436019176}" srcOrd="0" destOrd="0" presId="urn:microsoft.com/office/officeart/2005/8/layout/radial6"/>
    <dgm:cxn modelId="{D24A52B2-A461-4FFA-8964-D9B4F980BE70}" type="presOf" srcId="{326C7CC8-D117-4B2D-B8AF-9CDB1FD0B315}" destId="{9D71C100-0B19-4A26-996B-85293212DEB0}" srcOrd="0" destOrd="0" presId="urn:microsoft.com/office/officeart/2005/8/layout/radial6"/>
    <dgm:cxn modelId="{4AC284B8-C234-4081-B173-F841A146C9DD}" type="presOf" srcId="{E06A583F-FF47-4955-91DB-9668001E87C4}" destId="{D8B11B40-5BF9-49AB-AA32-8ED2271E51F9}" srcOrd="0" destOrd="0" presId="urn:microsoft.com/office/officeart/2005/8/layout/radial6"/>
    <dgm:cxn modelId="{586539CA-11E2-499E-80D7-B8E5E74C9074}" srcId="{B3C260B6-2348-40E2-AEDB-2C23FE73FA47}" destId="{BFDE6772-1FA7-4C92-A17D-6DD7694329B7}" srcOrd="3" destOrd="0" parTransId="{B47761B9-D21F-4158-82F5-A5296C2FA689}" sibTransId="{26BA992F-4476-4F52-94E0-CAC60212C387}"/>
    <dgm:cxn modelId="{0EB089EF-BC6D-4EF9-BE3C-687CC4EE28B1}" type="presOf" srcId="{2C856FD5-AF2A-4CE2-9918-09F19E0F8133}" destId="{DB5C2CB1-C575-4F87-A391-EF53A1B33148}" srcOrd="0" destOrd="0" presId="urn:microsoft.com/office/officeart/2005/8/layout/radial6"/>
    <dgm:cxn modelId="{63A6CDFE-D133-484C-B421-FBACA1DF42D1}" srcId="{D9064487-F779-49D3-A7BF-001D519B5BF0}" destId="{B3C260B6-2348-40E2-AEDB-2C23FE73FA47}" srcOrd="0" destOrd="0" parTransId="{F55BBF5E-9ECC-479F-AF1B-AFD242D894C4}" sibTransId="{803FBDC9-BB33-4FEE-8581-42517AC8FE05}"/>
    <dgm:cxn modelId="{4209C45E-9C54-48EF-AB33-70E5D252D181}" type="presParOf" srcId="{B79ADF39-6DE9-4E03-97E4-016E6D197EA9}" destId="{DBFC9F42-9CD0-4275-8274-0F3C16D94323}" srcOrd="0" destOrd="0" presId="urn:microsoft.com/office/officeart/2005/8/layout/radial6"/>
    <dgm:cxn modelId="{CE3A91BC-3422-4D4E-9452-D86AEB22AAE4}" type="presParOf" srcId="{B79ADF39-6DE9-4E03-97E4-016E6D197EA9}" destId="{5C1F72A5-0C38-435B-B92B-C2B8F69D4F57}" srcOrd="1" destOrd="0" presId="urn:microsoft.com/office/officeart/2005/8/layout/radial6"/>
    <dgm:cxn modelId="{236ED1DE-E2EA-46C3-910B-E176DD0B3817}" type="presParOf" srcId="{B79ADF39-6DE9-4E03-97E4-016E6D197EA9}" destId="{D1A039B8-CF86-4D08-8D22-4A119C888723}" srcOrd="2" destOrd="0" presId="urn:microsoft.com/office/officeart/2005/8/layout/radial6"/>
    <dgm:cxn modelId="{9DAE5077-BEE9-457E-9B62-138393B5C82D}" type="presParOf" srcId="{B79ADF39-6DE9-4E03-97E4-016E6D197EA9}" destId="{38CBFD04-C48A-4DCB-8CBF-5F569F91F871}" srcOrd="3" destOrd="0" presId="urn:microsoft.com/office/officeart/2005/8/layout/radial6"/>
    <dgm:cxn modelId="{18A28AE7-BA16-4D84-876E-1C850B9CAF0A}" type="presParOf" srcId="{B79ADF39-6DE9-4E03-97E4-016E6D197EA9}" destId="{299D93DE-B3FB-4905-8F90-1EA436019176}" srcOrd="4" destOrd="0" presId="urn:microsoft.com/office/officeart/2005/8/layout/radial6"/>
    <dgm:cxn modelId="{20E986E9-6BD0-479D-9274-0D30AB84DE6D}" type="presParOf" srcId="{B79ADF39-6DE9-4E03-97E4-016E6D197EA9}" destId="{11558549-18C5-450E-B7E0-FA75ED9550FE}" srcOrd="5" destOrd="0" presId="urn:microsoft.com/office/officeart/2005/8/layout/radial6"/>
    <dgm:cxn modelId="{F7CFA22E-907B-4421-B94F-42ABE3FFFC48}" type="presParOf" srcId="{B79ADF39-6DE9-4E03-97E4-016E6D197EA9}" destId="{D8B11B40-5BF9-49AB-AA32-8ED2271E51F9}" srcOrd="6" destOrd="0" presId="urn:microsoft.com/office/officeart/2005/8/layout/radial6"/>
    <dgm:cxn modelId="{F47D1D68-EC64-48C8-A6DC-B0D445437013}" type="presParOf" srcId="{B79ADF39-6DE9-4E03-97E4-016E6D197EA9}" destId="{7CDAC31C-E12B-49E9-A076-0BB106FD8E30}" srcOrd="7" destOrd="0" presId="urn:microsoft.com/office/officeart/2005/8/layout/radial6"/>
    <dgm:cxn modelId="{6C351096-12EB-4A5B-A5E9-C7E155883FF5}" type="presParOf" srcId="{B79ADF39-6DE9-4E03-97E4-016E6D197EA9}" destId="{3314214B-F617-411D-8C9C-70DD6785A17D}" srcOrd="8" destOrd="0" presId="urn:microsoft.com/office/officeart/2005/8/layout/radial6"/>
    <dgm:cxn modelId="{714B05C3-A459-46C1-9E2A-BABE9D3AE958}" type="presParOf" srcId="{B79ADF39-6DE9-4E03-97E4-016E6D197EA9}" destId="{9D71C100-0B19-4A26-996B-85293212DEB0}" srcOrd="9" destOrd="0" presId="urn:microsoft.com/office/officeart/2005/8/layout/radial6"/>
    <dgm:cxn modelId="{4D01120C-39D1-46D4-ACD2-A252B2B52FEF}" type="presParOf" srcId="{B79ADF39-6DE9-4E03-97E4-016E6D197EA9}" destId="{D4DA4EC0-93DD-49B6-9671-05C9AF65904A}" srcOrd="10" destOrd="0" presId="urn:microsoft.com/office/officeart/2005/8/layout/radial6"/>
    <dgm:cxn modelId="{DEAC3C24-D335-40A1-B15C-3D0DAFF918B9}" type="presParOf" srcId="{B79ADF39-6DE9-4E03-97E4-016E6D197EA9}" destId="{AE78C19B-3B20-4291-B41E-0FF1775FA626}" srcOrd="11" destOrd="0" presId="urn:microsoft.com/office/officeart/2005/8/layout/radial6"/>
    <dgm:cxn modelId="{D747A3D9-8D07-404A-BB00-705D593F96C0}" type="presParOf" srcId="{B79ADF39-6DE9-4E03-97E4-016E6D197EA9}" destId="{F3C0CB2A-F4D7-4B4D-BDF1-A78C20A74876}" srcOrd="12" destOrd="0" presId="urn:microsoft.com/office/officeart/2005/8/layout/radial6"/>
    <dgm:cxn modelId="{9AC020E4-963D-456C-801A-7DB474B91411}" type="presParOf" srcId="{B79ADF39-6DE9-4E03-97E4-016E6D197EA9}" destId="{DB5C2CB1-C575-4F87-A391-EF53A1B33148}" srcOrd="13" destOrd="0" presId="urn:microsoft.com/office/officeart/2005/8/layout/radial6"/>
    <dgm:cxn modelId="{D42831B4-DCE8-43FE-BB8E-061096B07E15}" type="presParOf" srcId="{B79ADF39-6DE9-4E03-97E4-016E6D197EA9}" destId="{DEBF1DB6-36D8-4423-A962-0669BF62D4AF}" srcOrd="14" destOrd="0" presId="urn:microsoft.com/office/officeart/2005/8/layout/radial6"/>
    <dgm:cxn modelId="{579330ED-DF42-4B12-BA73-D4585AD6846E}" type="presParOf" srcId="{B79ADF39-6DE9-4E03-97E4-016E6D197EA9}" destId="{A02EC0DF-AFED-4CCC-B5E1-FCEC0E5651CF}"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8B5C95-46FD-429D-B2EB-8AA7B6C356DA}"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n-GB"/>
        </a:p>
      </dgm:t>
    </dgm:pt>
    <dgm:pt modelId="{B25115CC-1817-4861-AD8E-8924DBAE1C20}">
      <dgm:prSet phldrT="[Text]"/>
      <dgm:spPr>
        <a:gradFill rotWithShape="0">
          <a:gsLst>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rPr>
            <a:t>1. Provision of Basic Needs</a:t>
          </a:r>
        </a:p>
      </dgm:t>
    </dgm:pt>
    <dgm:pt modelId="{E334817B-D1E4-4BC6-A7E3-01F1DFD7E3AC}" type="parTrans" cxnId="{4F210CD9-3815-455C-90C9-BEB6ED398C48}">
      <dgm:prSet/>
      <dgm:spPr/>
      <dgm:t>
        <a:bodyPr/>
        <a:lstStyle/>
        <a:p>
          <a:endParaRPr lang="en-GB"/>
        </a:p>
      </dgm:t>
    </dgm:pt>
    <dgm:pt modelId="{682E5102-8AB1-4F9F-93F8-6223FDEC7D66}" type="sibTrans" cxnId="{4F210CD9-3815-455C-90C9-BEB6ED398C48}">
      <dgm:prSet/>
      <dgm:spPr/>
      <dgm:t>
        <a:bodyPr/>
        <a:lstStyle/>
        <a:p>
          <a:endParaRPr lang="en-GB"/>
        </a:p>
      </dgm:t>
    </dgm:pt>
    <dgm:pt modelId="{4E946A1F-6A63-46A9-BF18-2DA40A9F51B5}">
      <dgm:prSet phldrT="[Text]" custT="1"/>
      <dgm:spPr>
        <a:solidFill>
          <a:srgbClr val="F6F6F6"/>
        </a:solidFill>
      </dgm:spPr>
      <dgm:t>
        <a:bodyPr/>
        <a:lstStyle/>
        <a:p>
          <a:r>
            <a:rPr lang="en-GB" sz="1800" dirty="0">
              <a:solidFill>
                <a:srgbClr val="1C366B"/>
              </a:solidFill>
              <a:latin typeface="Open Sans" panose="020B0606030504020204" pitchFamily="34" charset="0"/>
              <a:ea typeface="Open Sans" panose="020B0606030504020204" pitchFamily="34" charset="0"/>
              <a:cs typeface="Open Sans" panose="020B0606030504020204" pitchFamily="34" charset="0"/>
            </a:rPr>
            <a:t>PPE, food, rest, shift patterns</a:t>
          </a:r>
        </a:p>
      </dgm:t>
    </dgm:pt>
    <dgm:pt modelId="{3CCF675D-1F01-40D7-AB3B-70B8A348E034}" type="parTrans" cxnId="{5E7DE188-C550-47B4-82E0-0B66EDD654E4}">
      <dgm:prSet/>
      <dgm:spPr/>
      <dgm:t>
        <a:bodyPr/>
        <a:lstStyle/>
        <a:p>
          <a:endParaRPr lang="en-GB"/>
        </a:p>
      </dgm:t>
    </dgm:pt>
    <dgm:pt modelId="{FB34D267-0039-49C9-9DB0-804BFCA6CFDE}" type="sibTrans" cxnId="{5E7DE188-C550-47B4-82E0-0B66EDD654E4}">
      <dgm:prSet/>
      <dgm:spPr/>
      <dgm:t>
        <a:bodyPr/>
        <a:lstStyle/>
        <a:p>
          <a:endParaRPr lang="en-GB"/>
        </a:p>
      </dgm:t>
    </dgm:pt>
    <dgm:pt modelId="{FDDAA711-4A76-432C-A262-3448CED05358}">
      <dgm:prSet phldrT="[Text]" custT="1"/>
      <dgm:spPr>
        <a:solidFill>
          <a:srgbClr val="F6F6F6"/>
        </a:solidFill>
      </dgm:spPr>
      <dgm:t>
        <a:bodyPr/>
        <a:lstStyle/>
        <a:p>
          <a:r>
            <a:rPr lang="en-GB" sz="1800" dirty="0">
              <a:solidFill>
                <a:srgbClr val="1C366B"/>
              </a:solidFill>
              <a:latin typeface="Open Sans" panose="020B0606030504020204" pitchFamily="34" charset="0"/>
              <a:ea typeface="Open Sans" panose="020B0606030504020204" pitchFamily="34" charset="0"/>
              <a:cs typeface="Open Sans" panose="020B0606030504020204" pitchFamily="34" charset="0"/>
            </a:rPr>
            <a:t>Staff financial insecurity?</a:t>
          </a:r>
        </a:p>
      </dgm:t>
    </dgm:pt>
    <dgm:pt modelId="{77068A86-6504-4755-A80C-C80760326782}" type="parTrans" cxnId="{99BE0E11-1949-4F72-83F4-FE91D25DFD8C}">
      <dgm:prSet/>
      <dgm:spPr/>
      <dgm:t>
        <a:bodyPr/>
        <a:lstStyle/>
        <a:p>
          <a:endParaRPr lang="en-GB"/>
        </a:p>
      </dgm:t>
    </dgm:pt>
    <dgm:pt modelId="{27931741-3D1E-4938-A948-80B9F989C82B}" type="sibTrans" cxnId="{99BE0E11-1949-4F72-83F4-FE91D25DFD8C}">
      <dgm:prSet/>
      <dgm:spPr/>
      <dgm:t>
        <a:bodyPr/>
        <a:lstStyle/>
        <a:p>
          <a:endParaRPr lang="en-GB"/>
        </a:p>
      </dgm:t>
    </dgm:pt>
    <dgm:pt modelId="{E6025189-D5C2-411E-8062-5A87326F15BD}">
      <dgm:prSet phldrT="[Text]"/>
      <dgm:spPr>
        <a:gradFill rotWithShape="0">
          <a:gsLst>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rPr>
            <a:t>2. Information About COVID19</a:t>
          </a:r>
        </a:p>
      </dgm:t>
    </dgm:pt>
    <dgm:pt modelId="{30B6CF8F-1610-460A-AEF8-076F8BB2616D}" type="parTrans" cxnId="{8CE68EC6-112B-4DE2-AAC0-DF4B839BB0D1}">
      <dgm:prSet/>
      <dgm:spPr/>
      <dgm:t>
        <a:bodyPr/>
        <a:lstStyle/>
        <a:p>
          <a:endParaRPr lang="en-GB"/>
        </a:p>
      </dgm:t>
    </dgm:pt>
    <dgm:pt modelId="{28978429-8F2C-47F3-81F2-845E958CA55E}" type="sibTrans" cxnId="{8CE68EC6-112B-4DE2-AAC0-DF4B839BB0D1}">
      <dgm:prSet/>
      <dgm:spPr/>
      <dgm:t>
        <a:bodyPr/>
        <a:lstStyle/>
        <a:p>
          <a:endParaRPr lang="en-GB"/>
        </a:p>
      </dgm:t>
    </dgm:pt>
    <dgm:pt modelId="{46B66CA8-1780-470E-A05D-B983A8664111}">
      <dgm:prSet phldrT="[Text]" custT="1"/>
      <dgm:spPr>
        <a:solidFill>
          <a:srgbClr val="F6F6F6"/>
        </a:solidFill>
      </dgm:spPr>
      <dgm:t>
        <a:bodyPr/>
        <a:lstStyle/>
        <a:p>
          <a:r>
            <a:rPr lang="en-US" sz="1800" b="0" i="0" u="none" strike="noStrike" baseline="0" dirty="0">
              <a:solidFill>
                <a:srgbClr val="1C366B"/>
              </a:solidFill>
              <a:latin typeface="Open Sans" panose="020B0606030504020204" pitchFamily="34" charset="0"/>
              <a:ea typeface="Open Sans" panose="020B0606030504020204" pitchFamily="34" charset="0"/>
              <a:cs typeface="Open Sans" panose="020B0606030504020204" pitchFamily="34" charset="0"/>
            </a:rPr>
            <a:t>Brief, clear, honest, accessib</a:t>
          </a:r>
          <a:r>
            <a:rPr lang="en-US" sz="2000" b="0" i="0" u="none" strike="noStrike" baseline="0" dirty="0">
              <a:solidFill>
                <a:srgbClr val="1C366B"/>
              </a:solidFill>
              <a:latin typeface="Open Sans" panose="020B0606030504020204" pitchFamily="34" charset="0"/>
              <a:ea typeface="Open Sans" panose="020B0606030504020204" pitchFamily="34" charset="0"/>
              <a:cs typeface="Open Sans" panose="020B0606030504020204" pitchFamily="34" charset="0"/>
            </a:rPr>
            <a:t>le</a:t>
          </a:r>
          <a:endParaRPr lang="en-GB" sz="20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dgm:t>
    </dgm:pt>
    <dgm:pt modelId="{564C9E60-1092-44C1-9193-E22E38BEFE29}" type="parTrans" cxnId="{DE1125E2-B46C-42CC-8979-238AD1651FB4}">
      <dgm:prSet/>
      <dgm:spPr/>
      <dgm:t>
        <a:bodyPr/>
        <a:lstStyle/>
        <a:p>
          <a:endParaRPr lang="en-GB"/>
        </a:p>
      </dgm:t>
    </dgm:pt>
    <dgm:pt modelId="{1126EEEA-D8F9-4D42-A5C0-A224AE08039E}" type="sibTrans" cxnId="{DE1125E2-B46C-42CC-8979-238AD1651FB4}">
      <dgm:prSet/>
      <dgm:spPr/>
      <dgm:t>
        <a:bodyPr/>
        <a:lstStyle/>
        <a:p>
          <a:endParaRPr lang="en-GB"/>
        </a:p>
      </dgm:t>
    </dgm:pt>
    <dgm:pt modelId="{F1F41713-741C-4078-ACD1-24C81946D94D}">
      <dgm:prSet phldrT="[Text]"/>
      <dgm:spPr>
        <a:gradFill rotWithShape="0">
          <a:gsLst>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a:ln>
          <a:noFill/>
        </a:ln>
      </dgm:spPr>
      <dgm:t>
        <a:bodyPr/>
        <a:lstStyle/>
        <a:p>
          <a:r>
            <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rPr>
            <a:t>3. Effective Communication, Camaraderie and Social Support </a:t>
          </a:r>
        </a:p>
      </dgm:t>
    </dgm:pt>
    <dgm:pt modelId="{35A340B5-0D04-4253-8517-69737665D960}" type="parTrans" cxnId="{D6E69D6B-00FC-4B19-A784-19DB9C192155}">
      <dgm:prSet/>
      <dgm:spPr/>
      <dgm:t>
        <a:bodyPr/>
        <a:lstStyle/>
        <a:p>
          <a:endParaRPr lang="en-GB"/>
        </a:p>
      </dgm:t>
    </dgm:pt>
    <dgm:pt modelId="{4FC0261C-1E9E-4262-9F39-18D788802C68}" type="sibTrans" cxnId="{D6E69D6B-00FC-4B19-A784-19DB9C192155}">
      <dgm:prSet/>
      <dgm:spPr/>
      <dgm:t>
        <a:bodyPr/>
        <a:lstStyle/>
        <a:p>
          <a:endParaRPr lang="en-GB"/>
        </a:p>
      </dgm:t>
    </dgm:pt>
    <dgm:pt modelId="{C4595EB9-F2C3-420D-B11A-85ED077E6543}">
      <dgm:prSet phldrT="[Text]" custT="1"/>
      <dgm:spPr>
        <a:solidFill>
          <a:srgbClr val="F6F6F6"/>
        </a:solidFill>
      </dgm:spPr>
      <dgm:t>
        <a:bodyPr/>
        <a:lstStyle/>
        <a:p>
          <a:r>
            <a:rPr lang="en-GB" sz="1800" dirty="0">
              <a:solidFill>
                <a:srgbClr val="1C366B"/>
              </a:solidFill>
              <a:latin typeface="Open Sans" panose="020B0606030504020204" pitchFamily="34" charset="0"/>
              <a:ea typeface="Open Sans" panose="020B0606030504020204" pitchFamily="34" charset="0"/>
              <a:cs typeface="Open Sans" panose="020B0606030504020204" pitchFamily="34" charset="0"/>
            </a:rPr>
            <a:t>Informal Peer/Buddy Support </a:t>
          </a:r>
        </a:p>
      </dgm:t>
    </dgm:pt>
    <dgm:pt modelId="{790108B7-2914-4F51-81D3-50EF4715F9D0}" type="parTrans" cxnId="{2171EA90-1722-4E35-9B16-90B5A3CB6FB2}">
      <dgm:prSet/>
      <dgm:spPr/>
      <dgm:t>
        <a:bodyPr/>
        <a:lstStyle/>
        <a:p>
          <a:endParaRPr lang="en-GB"/>
        </a:p>
      </dgm:t>
    </dgm:pt>
    <dgm:pt modelId="{D4092BBA-B417-4FAF-A6AF-E5F40029744E}" type="sibTrans" cxnId="{2171EA90-1722-4E35-9B16-90B5A3CB6FB2}">
      <dgm:prSet/>
      <dgm:spPr/>
      <dgm:t>
        <a:bodyPr/>
        <a:lstStyle/>
        <a:p>
          <a:endParaRPr lang="en-GB"/>
        </a:p>
      </dgm:t>
    </dgm:pt>
    <dgm:pt modelId="{40AB03D0-24A7-4C53-B2F4-500AB4534742}">
      <dgm:prSet phldrT="[Text]" custT="1"/>
      <dgm:spPr>
        <a:solidFill>
          <a:srgbClr val="F6F6F6"/>
        </a:solidFill>
      </dgm:spPr>
      <dgm:t>
        <a:bodyPr/>
        <a:lstStyle/>
        <a:p>
          <a:r>
            <a:rPr lang="en-GB" sz="1800" dirty="0">
              <a:solidFill>
                <a:srgbClr val="1C366B"/>
              </a:solidFill>
              <a:latin typeface="Open Sans" panose="020B0606030504020204" pitchFamily="34" charset="0"/>
              <a:ea typeface="Open Sans" panose="020B0606030504020204" pitchFamily="34" charset="0"/>
              <a:cs typeface="Open Sans" panose="020B0606030504020204" pitchFamily="34" charset="0"/>
            </a:rPr>
            <a:t>Camaraderie/connection/feedback </a:t>
          </a:r>
        </a:p>
      </dgm:t>
    </dgm:pt>
    <dgm:pt modelId="{55C7F5F4-BBFC-4A1B-BB4A-368E5C322472}" type="parTrans" cxnId="{5D8D1D43-B381-41C7-8CF7-62D42570A292}">
      <dgm:prSet/>
      <dgm:spPr/>
      <dgm:t>
        <a:bodyPr/>
        <a:lstStyle/>
        <a:p>
          <a:endParaRPr lang="en-GB"/>
        </a:p>
      </dgm:t>
    </dgm:pt>
    <dgm:pt modelId="{1311A96B-F7F1-4146-AD25-AD3462F82265}" type="sibTrans" cxnId="{5D8D1D43-B381-41C7-8CF7-62D42570A292}">
      <dgm:prSet/>
      <dgm:spPr/>
      <dgm:t>
        <a:bodyPr/>
        <a:lstStyle/>
        <a:p>
          <a:endParaRPr lang="en-GB"/>
        </a:p>
      </dgm:t>
    </dgm:pt>
    <dgm:pt modelId="{5A338BCF-698A-4BEB-B0D2-51F0E0EFD634}">
      <dgm:prSet phldrT="[Text]" custT="1"/>
      <dgm:spPr>
        <a:solidFill>
          <a:srgbClr val="F6F6F6"/>
        </a:solidFill>
      </dgm:spPr>
      <dgm:t>
        <a:bodyPr/>
        <a:lstStyle/>
        <a:p>
          <a:r>
            <a:rPr lang="en-GB" sz="1800" dirty="0">
              <a:solidFill>
                <a:srgbClr val="1C366B"/>
              </a:solidFill>
              <a:latin typeface="Open Sans" panose="020B0606030504020204" pitchFamily="34" charset="0"/>
              <a:ea typeface="Open Sans" panose="020B0606030504020204" pitchFamily="34" charset="0"/>
              <a:cs typeface="Open Sans" panose="020B0606030504020204" pitchFamily="34" charset="0"/>
            </a:rPr>
            <a:t>Infection control, care &amp; training</a:t>
          </a:r>
        </a:p>
      </dgm:t>
    </dgm:pt>
    <dgm:pt modelId="{40155C9E-BB4C-4B40-B560-DF2222AB0B46}" type="parTrans" cxnId="{1CC60D96-4F56-46EC-B423-D9E23B57FF22}">
      <dgm:prSet/>
      <dgm:spPr/>
      <dgm:t>
        <a:bodyPr/>
        <a:lstStyle/>
        <a:p>
          <a:endParaRPr lang="en-GB"/>
        </a:p>
      </dgm:t>
    </dgm:pt>
    <dgm:pt modelId="{28B083E0-0414-4D9D-9E74-D6B430031567}" type="sibTrans" cxnId="{1CC60D96-4F56-46EC-B423-D9E23B57FF22}">
      <dgm:prSet/>
      <dgm:spPr/>
      <dgm:t>
        <a:bodyPr/>
        <a:lstStyle/>
        <a:p>
          <a:endParaRPr lang="en-GB"/>
        </a:p>
      </dgm:t>
    </dgm:pt>
    <dgm:pt modelId="{249F9F8E-A3C1-4970-9EDF-F26D1B170278}" type="pres">
      <dgm:prSet presAssocID="{1A8B5C95-46FD-429D-B2EB-8AA7B6C356DA}" presName="Name0" presStyleCnt="0">
        <dgm:presLayoutVars>
          <dgm:dir/>
          <dgm:animLvl val="lvl"/>
          <dgm:resizeHandles val="exact"/>
        </dgm:presLayoutVars>
      </dgm:prSet>
      <dgm:spPr/>
    </dgm:pt>
    <dgm:pt modelId="{B15B1E0C-8DC3-48CE-8BA2-BB6DCF7D89A9}" type="pres">
      <dgm:prSet presAssocID="{F1F41713-741C-4078-ACD1-24C81946D94D}" presName="boxAndChildren" presStyleCnt="0"/>
      <dgm:spPr/>
    </dgm:pt>
    <dgm:pt modelId="{6EBEC182-1CEB-4A17-8A18-E703A6F67300}" type="pres">
      <dgm:prSet presAssocID="{F1F41713-741C-4078-ACD1-24C81946D94D}" presName="parentTextBox" presStyleLbl="node1" presStyleIdx="0" presStyleCnt="3"/>
      <dgm:spPr/>
    </dgm:pt>
    <dgm:pt modelId="{F11D77A2-BE89-4EE7-B628-694132646BCE}" type="pres">
      <dgm:prSet presAssocID="{F1F41713-741C-4078-ACD1-24C81946D94D}" presName="entireBox" presStyleLbl="node1" presStyleIdx="0" presStyleCnt="3" custLinFactNeighborX="-2956" custLinFactNeighborY="5217"/>
      <dgm:spPr/>
    </dgm:pt>
    <dgm:pt modelId="{2C1ED664-9DD5-41D6-A3E1-BBF0F51D285C}" type="pres">
      <dgm:prSet presAssocID="{F1F41713-741C-4078-ACD1-24C81946D94D}" presName="descendantBox" presStyleCnt="0"/>
      <dgm:spPr/>
    </dgm:pt>
    <dgm:pt modelId="{67D574B7-0CD1-4C38-A6A0-024F4450056C}" type="pres">
      <dgm:prSet presAssocID="{C4595EB9-F2C3-420D-B11A-85ED077E6543}" presName="childTextBox" presStyleLbl="fgAccFollowNode1" presStyleIdx="0" presStyleCnt="6">
        <dgm:presLayoutVars>
          <dgm:bulletEnabled val="1"/>
        </dgm:presLayoutVars>
      </dgm:prSet>
      <dgm:spPr/>
    </dgm:pt>
    <dgm:pt modelId="{2D887FAB-AA37-4C05-ADFD-463CA452F070}" type="pres">
      <dgm:prSet presAssocID="{40AB03D0-24A7-4C53-B2F4-500AB4534742}" presName="childTextBox" presStyleLbl="fgAccFollowNode1" presStyleIdx="1" presStyleCnt="6">
        <dgm:presLayoutVars>
          <dgm:bulletEnabled val="1"/>
        </dgm:presLayoutVars>
      </dgm:prSet>
      <dgm:spPr/>
    </dgm:pt>
    <dgm:pt modelId="{A1BA11B7-6F13-40ED-BF60-E020EBFEDD66}" type="pres">
      <dgm:prSet presAssocID="{28978429-8F2C-47F3-81F2-845E958CA55E}" presName="sp" presStyleCnt="0"/>
      <dgm:spPr/>
    </dgm:pt>
    <dgm:pt modelId="{85EA900B-559D-4921-B81E-D89540D009E7}" type="pres">
      <dgm:prSet presAssocID="{E6025189-D5C2-411E-8062-5A87326F15BD}" presName="arrowAndChildren" presStyleCnt="0"/>
      <dgm:spPr/>
    </dgm:pt>
    <dgm:pt modelId="{D56AC339-C067-4C09-9DC9-CEFEE5FB3FA9}" type="pres">
      <dgm:prSet presAssocID="{E6025189-D5C2-411E-8062-5A87326F15BD}" presName="parentTextArrow" presStyleLbl="node1" presStyleIdx="0" presStyleCnt="3"/>
      <dgm:spPr/>
    </dgm:pt>
    <dgm:pt modelId="{9BB0C2DF-913F-4EDB-BA1C-F08068E6D974}" type="pres">
      <dgm:prSet presAssocID="{E6025189-D5C2-411E-8062-5A87326F15BD}" presName="arrow" presStyleLbl="node1" presStyleIdx="1" presStyleCnt="3" custLinFactNeighborY="154"/>
      <dgm:spPr/>
    </dgm:pt>
    <dgm:pt modelId="{670D9714-76EF-4C13-A510-649D3884A946}" type="pres">
      <dgm:prSet presAssocID="{E6025189-D5C2-411E-8062-5A87326F15BD}" presName="descendantArrow" presStyleCnt="0"/>
      <dgm:spPr/>
    </dgm:pt>
    <dgm:pt modelId="{BCC71543-0B84-4E2E-9FBE-3EE1B2145120}" type="pres">
      <dgm:prSet presAssocID="{46B66CA8-1780-470E-A05D-B983A8664111}" presName="childTextArrow" presStyleLbl="fgAccFollowNode1" presStyleIdx="2" presStyleCnt="6">
        <dgm:presLayoutVars>
          <dgm:bulletEnabled val="1"/>
        </dgm:presLayoutVars>
      </dgm:prSet>
      <dgm:spPr/>
    </dgm:pt>
    <dgm:pt modelId="{6EA0A2CB-6D18-49C0-85FC-B2BD0F56C2EC}" type="pres">
      <dgm:prSet presAssocID="{5A338BCF-698A-4BEB-B0D2-51F0E0EFD634}" presName="childTextArrow" presStyleLbl="fgAccFollowNode1" presStyleIdx="3" presStyleCnt="6">
        <dgm:presLayoutVars>
          <dgm:bulletEnabled val="1"/>
        </dgm:presLayoutVars>
      </dgm:prSet>
      <dgm:spPr/>
    </dgm:pt>
    <dgm:pt modelId="{E8B3484D-D699-4D45-B182-78CFA09FB763}" type="pres">
      <dgm:prSet presAssocID="{682E5102-8AB1-4F9F-93F8-6223FDEC7D66}" presName="sp" presStyleCnt="0"/>
      <dgm:spPr/>
    </dgm:pt>
    <dgm:pt modelId="{C731D220-E0BD-42B8-8270-DE91866A5EF5}" type="pres">
      <dgm:prSet presAssocID="{B25115CC-1817-4861-AD8E-8924DBAE1C20}" presName="arrowAndChildren" presStyleCnt="0"/>
      <dgm:spPr/>
    </dgm:pt>
    <dgm:pt modelId="{BD0A7C6C-B672-4808-BC4C-3E9B00EAD528}" type="pres">
      <dgm:prSet presAssocID="{B25115CC-1817-4861-AD8E-8924DBAE1C20}" presName="parentTextArrow" presStyleLbl="node1" presStyleIdx="1" presStyleCnt="3"/>
      <dgm:spPr/>
    </dgm:pt>
    <dgm:pt modelId="{45C0CF54-3779-4F46-8758-C4997E5A73A2}" type="pres">
      <dgm:prSet presAssocID="{B25115CC-1817-4861-AD8E-8924DBAE1C20}" presName="arrow" presStyleLbl="node1" presStyleIdx="2" presStyleCnt="3"/>
      <dgm:spPr/>
    </dgm:pt>
    <dgm:pt modelId="{AFF84F77-6BF5-41A8-B619-73CC39176D5C}" type="pres">
      <dgm:prSet presAssocID="{B25115CC-1817-4861-AD8E-8924DBAE1C20}" presName="descendantArrow" presStyleCnt="0"/>
      <dgm:spPr/>
    </dgm:pt>
    <dgm:pt modelId="{7CD6560F-317E-4CC7-A6B9-ED021A4DE6F8}" type="pres">
      <dgm:prSet presAssocID="{4E946A1F-6A63-46A9-BF18-2DA40A9F51B5}" presName="childTextArrow" presStyleLbl="fgAccFollowNode1" presStyleIdx="4" presStyleCnt="6">
        <dgm:presLayoutVars>
          <dgm:bulletEnabled val="1"/>
        </dgm:presLayoutVars>
      </dgm:prSet>
      <dgm:spPr/>
    </dgm:pt>
    <dgm:pt modelId="{31208076-157C-45C1-AC89-1C0B69319976}" type="pres">
      <dgm:prSet presAssocID="{FDDAA711-4A76-432C-A262-3448CED05358}" presName="childTextArrow" presStyleLbl="fgAccFollowNode1" presStyleIdx="5" presStyleCnt="6">
        <dgm:presLayoutVars>
          <dgm:bulletEnabled val="1"/>
        </dgm:presLayoutVars>
      </dgm:prSet>
      <dgm:spPr/>
    </dgm:pt>
  </dgm:ptLst>
  <dgm:cxnLst>
    <dgm:cxn modelId="{99BE0E11-1949-4F72-83F4-FE91D25DFD8C}" srcId="{B25115CC-1817-4861-AD8E-8924DBAE1C20}" destId="{FDDAA711-4A76-432C-A262-3448CED05358}" srcOrd="1" destOrd="0" parTransId="{77068A86-6504-4755-A80C-C80760326782}" sibTransId="{27931741-3D1E-4938-A948-80B9F989C82B}"/>
    <dgm:cxn modelId="{42F32416-3390-40CB-95F4-31619A9C4DF5}" type="presOf" srcId="{E6025189-D5C2-411E-8062-5A87326F15BD}" destId="{9BB0C2DF-913F-4EDB-BA1C-F08068E6D974}" srcOrd="1" destOrd="0" presId="urn:microsoft.com/office/officeart/2005/8/layout/process4"/>
    <dgm:cxn modelId="{09DEDE26-0EDC-4972-8FFB-025BB78F9038}" type="presOf" srcId="{C4595EB9-F2C3-420D-B11A-85ED077E6543}" destId="{67D574B7-0CD1-4C38-A6A0-024F4450056C}" srcOrd="0" destOrd="0" presId="urn:microsoft.com/office/officeart/2005/8/layout/process4"/>
    <dgm:cxn modelId="{5D8D1D43-B381-41C7-8CF7-62D42570A292}" srcId="{F1F41713-741C-4078-ACD1-24C81946D94D}" destId="{40AB03D0-24A7-4C53-B2F4-500AB4534742}" srcOrd="1" destOrd="0" parTransId="{55C7F5F4-BBFC-4A1B-BB4A-368E5C322472}" sibTransId="{1311A96B-F7F1-4146-AD25-AD3462F82265}"/>
    <dgm:cxn modelId="{D6E69D6B-00FC-4B19-A784-19DB9C192155}" srcId="{1A8B5C95-46FD-429D-B2EB-8AA7B6C356DA}" destId="{F1F41713-741C-4078-ACD1-24C81946D94D}" srcOrd="2" destOrd="0" parTransId="{35A340B5-0D04-4253-8517-69737665D960}" sibTransId="{4FC0261C-1E9E-4262-9F39-18D788802C68}"/>
    <dgm:cxn modelId="{797D616C-AE7C-4AE3-B15E-FEB09C13FF78}" type="presOf" srcId="{B25115CC-1817-4861-AD8E-8924DBAE1C20}" destId="{BD0A7C6C-B672-4808-BC4C-3E9B00EAD528}" srcOrd="0" destOrd="0" presId="urn:microsoft.com/office/officeart/2005/8/layout/process4"/>
    <dgm:cxn modelId="{8DAF6B50-43B5-4E56-9906-4AE244D1790F}" type="presOf" srcId="{F1F41713-741C-4078-ACD1-24C81946D94D}" destId="{F11D77A2-BE89-4EE7-B628-694132646BCE}" srcOrd="1" destOrd="0" presId="urn:microsoft.com/office/officeart/2005/8/layout/process4"/>
    <dgm:cxn modelId="{C4BF0D71-D9D1-4238-830F-ABBC7A45D9BF}" type="presOf" srcId="{1A8B5C95-46FD-429D-B2EB-8AA7B6C356DA}" destId="{249F9F8E-A3C1-4970-9EDF-F26D1B170278}" srcOrd="0" destOrd="0" presId="urn:microsoft.com/office/officeart/2005/8/layout/process4"/>
    <dgm:cxn modelId="{72F3C775-5BA3-4BE9-84F5-60FD07D3CA21}" type="presOf" srcId="{5A338BCF-698A-4BEB-B0D2-51F0E0EFD634}" destId="{6EA0A2CB-6D18-49C0-85FC-B2BD0F56C2EC}" srcOrd="0" destOrd="0" presId="urn:microsoft.com/office/officeart/2005/8/layout/process4"/>
    <dgm:cxn modelId="{9CA8C858-2E7F-4985-9608-C04D6A091B6E}" type="presOf" srcId="{B25115CC-1817-4861-AD8E-8924DBAE1C20}" destId="{45C0CF54-3779-4F46-8758-C4997E5A73A2}" srcOrd="1" destOrd="0" presId="urn:microsoft.com/office/officeart/2005/8/layout/process4"/>
    <dgm:cxn modelId="{5E7DE188-C550-47B4-82E0-0B66EDD654E4}" srcId="{B25115CC-1817-4861-AD8E-8924DBAE1C20}" destId="{4E946A1F-6A63-46A9-BF18-2DA40A9F51B5}" srcOrd="0" destOrd="0" parTransId="{3CCF675D-1F01-40D7-AB3B-70B8A348E034}" sibTransId="{FB34D267-0039-49C9-9DB0-804BFCA6CFDE}"/>
    <dgm:cxn modelId="{2171EA90-1722-4E35-9B16-90B5A3CB6FB2}" srcId="{F1F41713-741C-4078-ACD1-24C81946D94D}" destId="{C4595EB9-F2C3-420D-B11A-85ED077E6543}" srcOrd="0" destOrd="0" parTransId="{790108B7-2914-4F51-81D3-50EF4715F9D0}" sibTransId="{D4092BBA-B417-4FAF-A6AF-E5F40029744E}"/>
    <dgm:cxn modelId="{18390595-C22A-4D64-9884-32C256BE0979}" type="presOf" srcId="{E6025189-D5C2-411E-8062-5A87326F15BD}" destId="{D56AC339-C067-4C09-9DC9-CEFEE5FB3FA9}" srcOrd="0" destOrd="0" presId="urn:microsoft.com/office/officeart/2005/8/layout/process4"/>
    <dgm:cxn modelId="{1CC60D96-4F56-46EC-B423-D9E23B57FF22}" srcId="{E6025189-D5C2-411E-8062-5A87326F15BD}" destId="{5A338BCF-698A-4BEB-B0D2-51F0E0EFD634}" srcOrd="1" destOrd="0" parTransId="{40155C9E-BB4C-4B40-B560-DF2222AB0B46}" sibTransId="{28B083E0-0414-4D9D-9E74-D6B430031567}"/>
    <dgm:cxn modelId="{950BAB9E-8434-4075-8CCC-9812F4DF0404}" type="presOf" srcId="{4E946A1F-6A63-46A9-BF18-2DA40A9F51B5}" destId="{7CD6560F-317E-4CC7-A6B9-ED021A4DE6F8}" srcOrd="0" destOrd="0" presId="urn:microsoft.com/office/officeart/2005/8/layout/process4"/>
    <dgm:cxn modelId="{1A7C0CB0-9A6A-4536-A490-2383747A4B30}" type="presOf" srcId="{40AB03D0-24A7-4C53-B2F4-500AB4534742}" destId="{2D887FAB-AA37-4C05-ADFD-463CA452F070}" srcOrd="0" destOrd="0" presId="urn:microsoft.com/office/officeart/2005/8/layout/process4"/>
    <dgm:cxn modelId="{8CE68EC6-112B-4DE2-AAC0-DF4B839BB0D1}" srcId="{1A8B5C95-46FD-429D-B2EB-8AA7B6C356DA}" destId="{E6025189-D5C2-411E-8062-5A87326F15BD}" srcOrd="1" destOrd="0" parTransId="{30B6CF8F-1610-460A-AEF8-076F8BB2616D}" sibTransId="{28978429-8F2C-47F3-81F2-845E958CA55E}"/>
    <dgm:cxn modelId="{36CB37CC-FC9B-4C24-BDBC-AB9FCB77C304}" type="presOf" srcId="{FDDAA711-4A76-432C-A262-3448CED05358}" destId="{31208076-157C-45C1-AC89-1C0B69319976}" srcOrd="0" destOrd="0" presId="urn:microsoft.com/office/officeart/2005/8/layout/process4"/>
    <dgm:cxn modelId="{4F210CD9-3815-455C-90C9-BEB6ED398C48}" srcId="{1A8B5C95-46FD-429D-B2EB-8AA7B6C356DA}" destId="{B25115CC-1817-4861-AD8E-8924DBAE1C20}" srcOrd="0" destOrd="0" parTransId="{E334817B-D1E4-4BC6-A7E3-01F1DFD7E3AC}" sibTransId="{682E5102-8AB1-4F9F-93F8-6223FDEC7D66}"/>
    <dgm:cxn modelId="{DE1125E2-B46C-42CC-8979-238AD1651FB4}" srcId="{E6025189-D5C2-411E-8062-5A87326F15BD}" destId="{46B66CA8-1780-470E-A05D-B983A8664111}" srcOrd="0" destOrd="0" parTransId="{564C9E60-1092-44C1-9193-E22E38BEFE29}" sibTransId="{1126EEEA-D8F9-4D42-A5C0-A224AE08039E}"/>
    <dgm:cxn modelId="{8249F9F1-F88A-47DE-826F-2DF0384824E0}" type="presOf" srcId="{F1F41713-741C-4078-ACD1-24C81946D94D}" destId="{6EBEC182-1CEB-4A17-8A18-E703A6F67300}" srcOrd="0" destOrd="0" presId="urn:microsoft.com/office/officeart/2005/8/layout/process4"/>
    <dgm:cxn modelId="{506F48F3-AE87-43D3-BD02-20E4FDA4B124}" type="presOf" srcId="{46B66CA8-1780-470E-A05D-B983A8664111}" destId="{BCC71543-0B84-4E2E-9FBE-3EE1B2145120}" srcOrd="0" destOrd="0" presId="urn:microsoft.com/office/officeart/2005/8/layout/process4"/>
    <dgm:cxn modelId="{14D19D84-2A45-4F39-B29E-E0D73CB7AAAC}" type="presParOf" srcId="{249F9F8E-A3C1-4970-9EDF-F26D1B170278}" destId="{B15B1E0C-8DC3-48CE-8BA2-BB6DCF7D89A9}" srcOrd="0" destOrd="0" presId="urn:microsoft.com/office/officeart/2005/8/layout/process4"/>
    <dgm:cxn modelId="{B18DE5AE-343A-47C4-815E-B0D63A767545}" type="presParOf" srcId="{B15B1E0C-8DC3-48CE-8BA2-BB6DCF7D89A9}" destId="{6EBEC182-1CEB-4A17-8A18-E703A6F67300}" srcOrd="0" destOrd="0" presId="urn:microsoft.com/office/officeart/2005/8/layout/process4"/>
    <dgm:cxn modelId="{90C01B3C-50EE-4266-9408-F354CABEBD6A}" type="presParOf" srcId="{B15B1E0C-8DC3-48CE-8BA2-BB6DCF7D89A9}" destId="{F11D77A2-BE89-4EE7-B628-694132646BCE}" srcOrd="1" destOrd="0" presId="urn:microsoft.com/office/officeart/2005/8/layout/process4"/>
    <dgm:cxn modelId="{F46326AC-99CE-4730-948A-8FA3BE01C026}" type="presParOf" srcId="{B15B1E0C-8DC3-48CE-8BA2-BB6DCF7D89A9}" destId="{2C1ED664-9DD5-41D6-A3E1-BBF0F51D285C}" srcOrd="2" destOrd="0" presId="urn:microsoft.com/office/officeart/2005/8/layout/process4"/>
    <dgm:cxn modelId="{1FE551B0-89D8-4BA0-A4F1-31C070DEB86D}" type="presParOf" srcId="{2C1ED664-9DD5-41D6-A3E1-BBF0F51D285C}" destId="{67D574B7-0CD1-4C38-A6A0-024F4450056C}" srcOrd="0" destOrd="0" presId="urn:microsoft.com/office/officeart/2005/8/layout/process4"/>
    <dgm:cxn modelId="{CAB87738-E9D2-4BAD-86AB-24967AF2DE96}" type="presParOf" srcId="{2C1ED664-9DD5-41D6-A3E1-BBF0F51D285C}" destId="{2D887FAB-AA37-4C05-ADFD-463CA452F070}" srcOrd="1" destOrd="0" presId="urn:microsoft.com/office/officeart/2005/8/layout/process4"/>
    <dgm:cxn modelId="{27C5B2D5-BC63-4950-A085-528F3573A624}" type="presParOf" srcId="{249F9F8E-A3C1-4970-9EDF-F26D1B170278}" destId="{A1BA11B7-6F13-40ED-BF60-E020EBFEDD66}" srcOrd="1" destOrd="0" presId="urn:microsoft.com/office/officeart/2005/8/layout/process4"/>
    <dgm:cxn modelId="{E8614002-77B4-4DB2-96FF-F12011B664F0}" type="presParOf" srcId="{249F9F8E-A3C1-4970-9EDF-F26D1B170278}" destId="{85EA900B-559D-4921-B81E-D89540D009E7}" srcOrd="2" destOrd="0" presId="urn:microsoft.com/office/officeart/2005/8/layout/process4"/>
    <dgm:cxn modelId="{7BC63853-A072-4EBC-B2D5-17F12B24840B}" type="presParOf" srcId="{85EA900B-559D-4921-B81E-D89540D009E7}" destId="{D56AC339-C067-4C09-9DC9-CEFEE5FB3FA9}" srcOrd="0" destOrd="0" presId="urn:microsoft.com/office/officeart/2005/8/layout/process4"/>
    <dgm:cxn modelId="{C7D554D6-05F6-40E0-B181-F222CD2ED31B}" type="presParOf" srcId="{85EA900B-559D-4921-B81E-D89540D009E7}" destId="{9BB0C2DF-913F-4EDB-BA1C-F08068E6D974}" srcOrd="1" destOrd="0" presId="urn:microsoft.com/office/officeart/2005/8/layout/process4"/>
    <dgm:cxn modelId="{26DFAA6A-58CC-4B59-8E26-A5EBDF7C10C3}" type="presParOf" srcId="{85EA900B-559D-4921-B81E-D89540D009E7}" destId="{670D9714-76EF-4C13-A510-649D3884A946}" srcOrd="2" destOrd="0" presId="urn:microsoft.com/office/officeart/2005/8/layout/process4"/>
    <dgm:cxn modelId="{8B160CFC-CB9E-4631-B8B1-BBDD3D3B8446}" type="presParOf" srcId="{670D9714-76EF-4C13-A510-649D3884A946}" destId="{BCC71543-0B84-4E2E-9FBE-3EE1B2145120}" srcOrd="0" destOrd="0" presId="urn:microsoft.com/office/officeart/2005/8/layout/process4"/>
    <dgm:cxn modelId="{F958ABD3-920E-476D-B5FB-CAD186636C71}" type="presParOf" srcId="{670D9714-76EF-4C13-A510-649D3884A946}" destId="{6EA0A2CB-6D18-49C0-85FC-B2BD0F56C2EC}" srcOrd="1" destOrd="0" presId="urn:microsoft.com/office/officeart/2005/8/layout/process4"/>
    <dgm:cxn modelId="{83E3D948-D9E3-4287-9484-1B540DD3B2B1}" type="presParOf" srcId="{249F9F8E-A3C1-4970-9EDF-F26D1B170278}" destId="{E8B3484D-D699-4D45-B182-78CFA09FB763}" srcOrd="3" destOrd="0" presId="urn:microsoft.com/office/officeart/2005/8/layout/process4"/>
    <dgm:cxn modelId="{3F8CD1CF-521F-47F5-9F99-2B8C9B7FE6AA}" type="presParOf" srcId="{249F9F8E-A3C1-4970-9EDF-F26D1B170278}" destId="{C731D220-E0BD-42B8-8270-DE91866A5EF5}" srcOrd="4" destOrd="0" presId="urn:microsoft.com/office/officeart/2005/8/layout/process4"/>
    <dgm:cxn modelId="{03C692A7-1B8C-4A82-96B0-BEE553CFEF14}" type="presParOf" srcId="{C731D220-E0BD-42B8-8270-DE91866A5EF5}" destId="{BD0A7C6C-B672-4808-BC4C-3E9B00EAD528}" srcOrd="0" destOrd="0" presId="urn:microsoft.com/office/officeart/2005/8/layout/process4"/>
    <dgm:cxn modelId="{A1C56AE0-E419-48CF-97FC-0746BAE197A5}" type="presParOf" srcId="{C731D220-E0BD-42B8-8270-DE91866A5EF5}" destId="{45C0CF54-3779-4F46-8758-C4997E5A73A2}" srcOrd="1" destOrd="0" presId="urn:microsoft.com/office/officeart/2005/8/layout/process4"/>
    <dgm:cxn modelId="{9CF4A5FC-EA0A-4364-B579-445B987436A1}" type="presParOf" srcId="{C731D220-E0BD-42B8-8270-DE91866A5EF5}" destId="{AFF84F77-6BF5-41A8-B619-73CC39176D5C}" srcOrd="2" destOrd="0" presId="urn:microsoft.com/office/officeart/2005/8/layout/process4"/>
    <dgm:cxn modelId="{99ED57A5-09A7-49F1-AFA8-3381A1A917EF}" type="presParOf" srcId="{AFF84F77-6BF5-41A8-B619-73CC39176D5C}" destId="{7CD6560F-317E-4CC7-A6B9-ED021A4DE6F8}" srcOrd="0" destOrd="0" presId="urn:microsoft.com/office/officeart/2005/8/layout/process4"/>
    <dgm:cxn modelId="{FE53880C-98D2-4953-906A-97181C15F613}" type="presParOf" srcId="{AFF84F77-6BF5-41A8-B619-73CC39176D5C}" destId="{31208076-157C-45C1-AC89-1C0B6931997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8B5C95-46FD-429D-B2EB-8AA7B6C356D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B25115CC-1817-4861-AD8E-8924DBAE1C20}">
      <dgm:prSet phldrT="[Text]"/>
      <dgm:spPr/>
      <dgm:t>
        <a:bodyPr/>
        <a:lstStyle/>
        <a:p>
          <a:r>
            <a:rPr lang="en-GB" dirty="0"/>
            <a:t>4. Support Psychological Wellbeing </a:t>
          </a:r>
        </a:p>
      </dgm:t>
    </dgm:pt>
    <dgm:pt modelId="{E334817B-D1E4-4BC6-A7E3-01F1DFD7E3AC}" type="parTrans" cxnId="{4F210CD9-3815-455C-90C9-BEB6ED398C48}">
      <dgm:prSet/>
      <dgm:spPr/>
      <dgm:t>
        <a:bodyPr/>
        <a:lstStyle/>
        <a:p>
          <a:endParaRPr lang="en-GB"/>
        </a:p>
      </dgm:t>
    </dgm:pt>
    <dgm:pt modelId="{682E5102-8AB1-4F9F-93F8-6223FDEC7D66}" type="sibTrans" cxnId="{4F210CD9-3815-455C-90C9-BEB6ED398C48}">
      <dgm:prSet/>
      <dgm:spPr/>
      <dgm:t>
        <a:bodyPr/>
        <a:lstStyle/>
        <a:p>
          <a:endParaRPr lang="en-GB"/>
        </a:p>
      </dgm:t>
    </dgm:pt>
    <dgm:pt modelId="{4E946A1F-6A63-46A9-BF18-2DA40A9F51B5}">
      <dgm:prSet phldrT="[Text]" custT="1"/>
      <dgm:spPr/>
      <dgm:t>
        <a:bodyPr/>
        <a:lstStyle/>
        <a:p>
          <a:r>
            <a:rPr lang="en-GB" sz="2000" dirty="0"/>
            <a:t>Compassionate attention </a:t>
          </a:r>
        </a:p>
      </dgm:t>
    </dgm:pt>
    <dgm:pt modelId="{3CCF675D-1F01-40D7-AB3B-70B8A348E034}" type="parTrans" cxnId="{5E7DE188-C550-47B4-82E0-0B66EDD654E4}">
      <dgm:prSet/>
      <dgm:spPr/>
      <dgm:t>
        <a:bodyPr/>
        <a:lstStyle/>
        <a:p>
          <a:endParaRPr lang="en-GB"/>
        </a:p>
      </dgm:t>
    </dgm:pt>
    <dgm:pt modelId="{FB34D267-0039-49C9-9DB0-804BFCA6CFDE}" type="sibTrans" cxnId="{5E7DE188-C550-47B4-82E0-0B66EDD654E4}">
      <dgm:prSet/>
      <dgm:spPr/>
      <dgm:t>
        <a:bodyPr/>
        <a:lstStyle/>
        <a:p>
          <a:endParaRPr lang="en-GB"/>
        </a:p>
      </dgm:t>
    </dgm:pt>
    <dgm:pt modelId="{FDDAA711-4A76-432C-A262-3448CED05358}">
      <dgm:prSet phldrT="[Text]" custT="1"/>
      <dgm:spPr/>
      <dgm:t>
        <a:bodyPr/>
        <a:lstStyle/>
        <a:p>
          <a:r>
            <a:rPr lang="en-GB" sz="2000" dirty="0"/>
            <a:t>Normalise, don’t minimise distress </a:t>
          </a:r>
        </a:p>
      </dgm:t>
    </dgm:pt>
    <dgm:pt modelId="{77068A86-6504-4755-A80C-C80760326782}" type="parTrans" cxnId="{99BE0E11-1949-4F72-83F4-FE91D25DFD8C}">
      <dgm:prSet/>
      <dgm:spPr/>
      <dgm:t>
        <a:bodyPr/>
        <a:lstStyle/>
        <a:p>
          <a:endParaRPr lang="en-GB"/>
        </a:p>
      </dgm:t>
    </dgm:pt>
    <dgm:pt modelId="{27931741-3D1E-4938-A948-80B9F989C82B}" type="sibTrans" cxnId="{99BE0E11-1949-4F72-83F4-FE91D25DFD8C}">
      <dgm:prSet/>
      <dgm:spPr/>
      <dgm:t>
        <a:bodyPr/>
        <a:lstStyle/>
        <a:p>
          <a:endParaRPr lang="en-GB"/>
        </a:p>
      </dgm:t>
    </dgm:pt>
    <dgm:pt modelId="{E6025189-D5C2-411E-8062-5A87326F15BD}">
      <dgm:prSet phldrT="[Text]"/>
      <dgm:spPr/>
      <dgm:t>
        <a:bodyPr/>
        <a:lstStyle/>
        <a:p>
          <a:r>
            <a:rPr lang="en-GB" dirty="0"/>
            <a:t>5. Grief and Bereavement Training/Support </a:t>
          </a:r>
        </a:p>
      </dgm:t>
    </dgm:pt>
    <dgm:pt modelId="{30B6CF8F-1610-460A-AEF8-076F8BB2616D}" type="parTrans" cxnId="{8CE68EC6-112B-4DE2-AAC0-DF4B839BB0D1}">
      <dgm:prSet/>
      <dgm:spPr/>
      <dgm:t>
        <a:bodyPr/>
        <a:lstStyle/>
        <a:p>
          <a:endParaRPr lang="en-GB"/>
        </a:p>
      </dgm:t>
    </dgm:pt>
    <dgm:pt modelId="{28978429-8F2C-47F3-81F2-845E958CA55E}" type="sibTrans" cxnId="{8CE68EC6-112B-4DE2-AAC0-DF4B839BB0D1}">
      <dgm:prSet/>
      <dgm:spPr/>
      <dgm:t>
        <a:bodyPr/>
        <a:lstStyle/>
        <a:p>
          <a:endParaRPr lang="en-GB"/>
        </a:p>
      </dgm:t>
    </dgm:pt>
    <dgm:pt modelId="{46B66CA8-1780-470E-A05D-B983A8664111}">
      <dgm:prSet phldrT="[Text]" custT="1"/>
      <dgm:spPr/>
      <dgm:t>
        <a:bodyPr/>
        <a:lstStyle/>
        <a:p>
          <a:pPr>
            <a:buFont typeface="Arial" panose="020B0604020202020204" pitchFamily="34" charset="0"/>
            <a:buChar char="•"/>
          </a:pPr>
          <a:r>
            <a:rPr lang="en-GB" sz="2000" dirty="0"/>
            <a:t>Helplines/leaflets </a:t>
          </a:r>
        </a:p>
      </dgm:t>
    </dgm:pt>
    <dgm:pt modelId="{564C9E60-1092-44C1-9193-E22E38BEFE29}" type="parTrans" cxnId="{DE1125E2-B46C-42CC-8979-238AD1651FB4}">
      <dgm:prSet/>
      <dgm:spPr/>
      <dgm:t>
        <a:bodyPr/>
        <a:lstStyle/>
        <a:p>
          <a:endParaRPr lang="en-GB"/>
        </a:p>
      </dgm:t>
    </dgm:pt>
    <dgm:pt modelId="{1126EEEA-D8F9-4D42-A5C0-A224AE08039E}" type="sibTrans" cxnId="{DE1125E2-B46C-42CC-8979-238AD1651FB4}">
      <dgm:prSet/>
      <dgm:spPr/>
      <dgm:t>
        <a:bodyPr/>
        <a:lstStyle/>
        <a:p>
          <a:endParaRPr lang="en-GB"/>
        </a:p>
      </dgm:t>
    </dgm:pt>
    <dgm:pt modelId="{317FA50F-FC55-458A-B197-BC9B598DF950}">
      <dgm:prSet phldrT="[Text]" custT="1"/>
      <dgm:spPr/>
      <dgm:t>
        <a:bodyPr/>
        <a:lstStyle/>
        <a:p>
          <a:r>
            <a:rPr lang="en-GB" sz="2000" dirty="0"/>
            <a:t>Reminiscence &amp; reassurance </a:t>
          </a:r>
        </a:p>
      </dgm:t>
    </dgm:pt>
    <dgm:pt modelId="{B1BD32DE-A24A-4050-8F39-5B9FD8D74214}" type="parTrans" cxnId="{0DBB3E65-A597-4458-86AA-C22C7A1589FF}">
      <dgm:prSet/>
      <dgm:spPr/>
      <dgm:t>
        <a:bodyPr/>
        <a:lstStyle/>
        <a:p>
          <a:endParaRPr lang="en-GB"/>
        </a:p>
      </dgm:t>
    </dgm:pt>
    <dgm:pt modelId="{B9A27FBB-E26C-4587-9A99-99729ECC1B36}" type="sibTrans" cxnId="{0DBB3E65-A597-4458-86AA-C22C7A1589FF}">
      <dgm:prSet/>
      <dgm:spPr/>
      <dgm:t>
        <a:bodyPr/>
        <a:lstStyle/>
        <a:p>
          <a:endParaRPr lang="en-GB"/>
        </a:p>
      </dgm:t>
    </dgm:pt>
    <dgm:pt modelId="{F1F41713-741C-4078-ACD1-24C81946D94D}">
      <dgm:prSet phldrT="[Text]"/>
      <dgm:spPr/>
      <dgm:t>
        <a:bodyPr/>
        <a:lstStyle/>
        <a:p>
          <a:r>
            <a:rPr lang="en-GB" dirty="0"/>
            <a:t>6. Encourage Self-Care</a:t>
          </a:r>
        </a:p>
      </dgm:t>
    </dgm:pt>
    <dgm:pt modelId="{35A340B5-0D04-4253-8517-69737665D960}" type="parTrans" cxnId="{D6E69D6B-00FC-4B19-A784-19DB9C192155}">
      <dgm:prSet/>
      <dgm:spPr/>
      <dgm:t>
        <a:bodyPr/>
        <a:lstStyle/>
        <a:p>
          <a:endParaRPr lang="en-GB"/>
        </a:p>
      </dgm:t>
    </dgm:pt>
    <dgm:pt modelId="{4FC0261C-1E9E-4262-9F39-18D788802C68}" type="sibTrans" cxnId="{D6E69D6B-00FC-4B19-A784-19DB9C192155}">
      <dgm:prSet/>
      <dgm:spPr/>
      <dgm:t>
        <a:bodyPr/>
        <a:lstStyle/>
        <a:p>
          <a:endParaRPr lang="en-GB"/>
        </a:p>
      </dgm:t>
    </dgm:pt>
    <dgm:pt modelId="{C4595EB9-F2C3-420D-B11A-85ED077E6543}">
      <dgm:prSet phldrT="[Text]" custT="1"/>
      <dgm:spPr/>
      <dgm:t>
        <a:bodyPr/>
        <a:lstStyle/>
        <a:p>
          <a:r>
            <a:rPr lang="en-GB" sz="2000" dirty="0"/>
            <a:t>Physical self care, enjoyment</a:t>
          </a:r>
        </a:p>
      </dgm:t>
    </dgm:pt>
    <dgm:pt modelId="{790108B7-2914-4F51-81D3-50EF4715F9D0}" type="parTrans" cxnId="{2171EA90-1722-4E35-9B16-90B5A3CB6FB2}">
      <dgm:prSet/>
      <dgm:spPr/>
      <dgm:t>
        <a:bodyPr/>
        <a:lstStyle/>
        <a:p>
          <a:endParaRPr lang="en-GB"/>
        </a:p>
      </dgm:t>
    </dgm:pt>
    <dgm:pt modelId="{D4092BBA-B417-4FAF-A6AF-E5F40029744E}" type="sibTrans" cxnId="{2171EA90-1722-4E35-9B16-90B5A3CB6FB2}">
      <dgm:prSet/>
      <dgm:spPr/>
      <dgm:t>
        <a:bodyPr/>
        <a:lstStyle/>
        <a:p>
          <a:endParaRPr lang="en-GB"/>
        </a:p>
      </dgm:t>
    </dgm:pt>
    <dgm:pt modelId="{40AB03D0-24A7-4C53-B2F4-500AB4534742}">
      <dgm:prSet phldrT="[Text]" custT="1"/>
      <dgm:spPr/>
      <dgm:t>
        <a:bodyPr/>
        <a:lstStyle/>
        <a:p>
          <a:r>
            <a:rPr lang="en-GB" sz="2000" baseline="0" dirty="0"/>
            <a:t> Connection: social &amp; news </a:t>
          </a:r>
          <a:endParaRPr lang="en-GB" sz="2000" dirty="0"/>
        </a:p>
      </dgm:t>
    </dgm:pt>
    <dgm:pt modelId="{55C7F5F4-BBFC-4A1B-BB4A-368E5C322472}" type="parTrans" cxnId="{5D8D1D43-B381-41C7-8CF7-62D42570A292}">
      <dgm:prSet/>
      <dgm:spPr/>
      <dgm:t>
        <a:bodyPr/>
        <a:lstStyle/>
        <a:p>
          <a:endParaRPr lang="en-GB"/>
        </a:p>
      </dgm:t>
    </dgm:pt>
    <dgm:pt modelId="{1311A96B-F7F1-4146-AD25-AD3462F82265}" type="sibTrans" cxnId="{5D8D1D43-B381-41C7-8CF7-62D42570A292}">
      <dgm:prSet/>
      <dgm:spPr/>
      <dgm:t>
        <a:bodyPr/>
        <a:lstStyle/>
        <a:p>
          <a:endParaRPr lang="en-GB"/>
        </a:p>
      </dgm:t>
    </dgm:pt>
    <dgm:pt modelId="{249F9F8E-A3C1-4970-9EDF-F26D1B170278}" type="pres">
      <dgm:prSet presAssocID="{1A8B5C95-46FD-429D-B2EB-8AA7B6C356DA}" presName="Name0" presStyleCnt="0">
        <dgm:presLayoutVars>
          <dgm:dir/>
          <dgm:animLvl val="lvl"/>
          <dgm:resizeHandles val="exact"/>
        </dgm:presLayoutVars>
      </dgm:prSet>
      <dgm:spPr/>
    </dgm:pt>
    <dgm:pt modelId="{B15B1E0C-8DC3-48CE-8BA2-BB6DCF7D89A9}" type="pres">
      <dgm:prSet presAssocID="{F1F41713-741C-4078-ACD1-24C81946D94D}" presName="boxAndChildren" presStyleCnt="0"/>
      <dgm:spPr/>
    </dgm:pt>
    <dgm:pt modelId="{6EBEC182-1CEB-4A17-8A18-E703A6F67300}" type="pres">
      <dgm:prSet presAssocID="{F1F41713-741C-4078-ACD1-24C81946D94D}" presName="parentTextBox" presStyleLbl="node1" presStyleIdx="0" presStyleCnt="3"/>
      <dgm:spPr/>
    </dgm:pt>
    <dgm:pt modelId="{F11D77A2-BE89-4EE7-B628-694132646BCE}" type="pres">
      <dgm:prSet presAssocID="{F1F41713-741C-4078-ACD1-24C81946D94D}" presName="entireBox" presStyleLbl="node1" presStyleIdx="0" presStyleCnt="3" custLinFactNeighborX="-2956" custLinFactNeighborY="5217"/>
      <dgm:spPr/>
    </dgm:pt>
    <dgm:pt modelId="{2C1ED664-9DD5-41D6-A3E1-BBF0F51D285C}" type="pres">
      <dgm:prSet presAssocID="{F1F41713-741C-4078-ACD1-24C81946D94D}" presName="descendantBox" presStyleCnt="0"/>
      <dgm:spPr/>
    </dgm:pt>
    <dgm:pt modelId="{67D574B7-0CD1-4C38-A6A0-024F4450056C}" type="pres">
      <dgm:prSet presAssocID="{C4595EB9-F2C3-420D-B11A-85ED077E6543}" presName="childTextBox" presStyleLbl="fgAccFollowNode1" presStyleIdx="0" presStyleCnt="6">
        <dgm:presLayoutVars>
          <dgm:bulletEnabled val="1"/>
        </dgm:presLayoutVars>
      </dgm:prSet>
      <dgm:spPr/>
    </dgm:pt>
    <dgm:pt modelId="{2D887FAB-AA37-4C05-ADFD-463CA452F070}" type="pres">
      <dgm:prSet presAssocID="{40AB03D0-24A7-4C53-B2F4-500AB4534742}" presName="childTextBox" presStyleLbl="fgAccFollowNode1" presStyleIdx="1" presStyleCnt="6">
        <dgm:presLayoutVars>
          <dgm:bulletEnabled val="1"/>
        </dgm:presLayoutVars>
      </dgm:prSet>
      <dgm:spPr/>
    </dgm:pt>
    <dgm:pt modelId="{A1BA11B7-6F13-40ED-BF60-E020EBFEDD66}" type="pres">
      <dgm:prSet presAssocID="{28978429-8F2C-47F3-81F2-845E958CA55E}" presName="sp" presStyleCnt="0"/>
      <dgm:spPr/>
    </dgm:pt>
    <dgm:pt modelId="{85EA900B-559D-4921-B81E-D89540D009E7}" type="pres">
      <dgm:prSet presAssocID="{E6025189-D5C2-411E-8062-5A87326F15BD}" presName="arrowAndChildren" presStyleCnt="0"/>
      <dgm:spPr/>
    </dgm:pt>
    <dgm:pt modelId="{D56AC339-C067-4C09-9DC9-CEFEE5FB3FA9}" type="pres">
      <dgm:prSet presAssocID="{E6025189-D5C2-411E-8062-5A87326F15BD}" presName="parentTextArrow" presStyleLbl="node1" presStyleIdx="0" presStyleCnt="3"/>
      <dgm:spPr/>
    </dgm:pt>
    <dgm:pt modelId="{9BB0C2DF-913F-4EDB-BA1C-F08068E6D974}" type="pres">
      <dgm:prSet presAssocID="{E6025189-D5C2-411E-8062-5A87326F15BD}" presName="arrow" presStyleLbl="node1" presStyleIdx="1" presStyleCnt="3"/>
      <dgm:spPr/>
    </dgm:pt>
    <dgm:pt modelId="{670D9714-76EF-4C13-A510-649D3884A946}" type="pres">
      <dgm:prSet presAssocID="{E6025189-D5C2-411E-8062-5A87326F15BD}" presName="descendantArrow" presStyleCnt="0"/>
      <dgm:spPr/>
    </dgm:pt>
    <dgm:pt modelId="{BCC71543-0B84-4E2E-9FBE-3EE1B2145120}" type="pres">
      <dgm:prSet presAssocID="{46B66CA8-1780-470E-A05D-B983A8664111}" presName="childTextArrow" presStyleLbl="fgAccFollowNode1" presStyleIdx="2" presStyleCnt="6">
        <dgm:presLayoutVars>
          <dgm:bulletEnabled val="1"/>
        </dgm:presLayoutVars>
      </dgm:prSet>
      <dgm:spPr/>
    </dgm:pt>
    <dgm:pt modelId="{BFC7F99E-8A24-418A-89E7-0B2644504456}" type="pres">
      <dgm:prSet presAssocID="{317FA50F-FC55-458A-B197-BC9B598DF950}" presName="childTextArrow" presStyleLbl="fgAccFollowNode1" presStyleIdx="3" presStyleCnt="6">
        <dgm:presLayoutVars>
          <dgm:bulletEnabled val="1"/>
        </dgm:presLayoutVars>
      </dgm:prSet>
      <dgm:spPr/>
    </dgm:pt>
    <dgm:pt modelId="{E8B3484D-D699-4D45-B182-78CFA09FB763}" type="pres">
      <dgm:prSet presAssocID="{682E5102-8AB1-4F9F-93F8-6223FDEC7D66}" presName="sp" presStyleCnt="0"/>
      <dgm:spPr/>
    </dgm:pt>
    <dgm:pt modelId="{C731D220-E0BD-42B8-8270-DE91866A5EF5}" type="pres">
      <dgm:prSet presAssocID="{B25115CC-1817-4861-AD8E-8924DBAE1C20}" presName="arrowAndChildren" presStyleCnt="0"/>
      <dgm:spPr/>
    </dgm:pt>
    <dgm:pt modelId="{BD0A7C6C-B672-4808-BC4C-3E9B00EAD528}" type="pres">
      <dgm:prSet presAssocID="{B25115CC-1817-4861-AD8E-8924DBAE1C20}" presName="parentTextArrow" presStyleLbl="node1" presStyleIdx="1" presStyleCnt="3"/>
      <dgm:spPr/>
    </dgm:pt>
    <dgm:pt modelId="{45C0CF54-3779-4F46-8758-C4997E5A73A2}" type="pres">
      <dgm:prSet presAssocID="{B25115CC-1817-4861-AD8E-8924DBAE1C20}" presName="arrow" presStyleLbl="node1" presStyleIdx="2" presStyleCnt="3"/>
      <dgm:spPr/>
    </dgm:pt>
    <dgm:pt modelId="{AFF84F77-6BF5-41A8-B619-73CC39176D5C}" type="pres">
      <dgm:prSet presAssocID="{B25115CC-1817-4861-AD8E-8924DBAE1C20}" presName="descendantArrow" presStyleCnt="0"/>
      <dgm:spPr/>
    </dgm:pt>
    <dgm:pt modelId="{7CD6560F-317E-4CC7-A6B9-ED021A4DE6F8}" type="pres">
      <dgm:prSet presAssocID="{4E946A1F-6A63-46A9-BF18-2DA40A9F51B5}" presName="childTextArrow" presStyleLbl="fgAccFollowNode1" presStyleIdx="4" presStyleCnt="6">
        <dgm:presLayoutVars>
          <dgm:bulletEnabled val="1"/>
        </dgm:presLayoutVars>
      </dgm:prSet>
      <dgm:spPr/>
    </dgm:pt>
    <dgm:pt modelId="{31208076-157C-45C1-AC89-1C0B69319976}" type="pres">
      <dgm:prSet presAssocID="{FDDAA711-4A76-432C-A262-3448CED05358}" presName="childTextArrow" presStyleLbl="fgAccFollowNode1" presStyleIdx="5" presStyleCnt="6">
        <dgm:presLayoutVars>
          <dgm:bulletEnabled val="1"/>
        </dgm:presLayoutVars>
      </dgm:prSet>
      <dgm:spPr/>
    </dgm:pt>
  </dgm:ptLst>
  <dgm:cxnLst>
    <dgm:cxn modelId="{99BE0E11-1949-4F72-83F4-FE91D25DFD8C}" srcId="{B25115CC-1817-4861-AD8E-8924DBAE1C20}" destId="{FDDAA711-4A76-432C-A262-3448CED05358}" srcOrd="1" destOrd="0" parTransId="{77068A86-6504-4755-A80C-C80760326782}" sibTransId="{27931741-3D1E-4938-A948-80B9F989C82B}"/>
    <dgm:cxn modelId="{7EF84515-6474-4412-B1CC-37FB83049BF5}" type="presOf" srcId="{317FA50F-FC55-458A-B197-BC9B598DF950}" destId="{BFC7F99E-8A24-418A-89E7-0B2644504456}" srcOrd="0" destOrd="0" presId="urn:microsoft.com/office/officeart/2005/8/layout/process4"/>
    <dgm:cxn modelId="{42F32416-3390-40CB-95F4-31619A9C4DF5}" type="presOf" srcId="{E6025189-D5C2-411E-8062-5A87326F15BD}" destId="{9BB0C2DF-913F-4EDB-BA1C-F08068E6D974}" srcOrd="1" destOrd="0" presId="urn:microsoft.com/office/officeart/2005/8/layout/process4"/>
    <dgm:cxn modelId="{09DEDE26-0EDC-4972-8FFB-025BB78F9038}" type="presOf" srcId="{C4595EB9-F2C3-420D-B11A-85ED077E6543}" destId="{67D574B7-0CD1-4C38-A6A0-024F4450056C}" srcOrd="0" destOrd="0" presId="urn:microsoft.com/office/officeart/2005/8/layout/process4"/>
    <dgm:cxn modelId="{5D8D1D43-B381-41C7-8CF7-62D42570A292}" srcId="{F1F41713-741C-4078-ACD1-24C81946D94D}" destId="{40AB03D0-24A7-4C53-B2F4-500AB4534742}" srcOrd="1" destOrd="0" parTransId="{55C7F5F4-BBFC-4A1B-BB4A-368E5C322472}" sibTransId="{1311A96B-F7F1-4146-AD25-AD3462F82265}"/>
    <dgm:cxn modelId="{0DBB3E65-A597-4458-86AA-C22C7A1589FF}" srcId="{E6025189-D5C2-411E-8062-5A87326F15BD}" destId="{317FA50F-FC55-458A-B197-BC9B598DF950}" srcOrd="1" destOrd="0" parTransId="{B1BD32DE-A24A-4050-8F39-5B9FD8D74214}" sibTransId="{B9A27FBB-E26C-4587-9A99-99729ECC1B36}"/>
    <dgm:cxn modelId="{D6E69D6B-00FC-4B19-A784-19DB9C192155}" srcId="{1A8B5C95-46FD-429D-B2EB-8AA7B6C356DA}" destId="{F1F41713-741C-4078-ACD1-24C81946D94D}" srcOrd="2" destOrd="0" parTransId="{35A340B5-0D04-4253-8517-69737665D960}" sibTransId="{4FC0261C-1E9E-4262-9F39-18D788802C68}"/>
    <dgm:cxn modelId="{797D616C-AE7C-4AE3-B15E-FEB09C13FF78}" type="presOf" srcId="{B25115CC-1817-4861-AD8E-8924DBAE1C20}" destId="{BD0A7C6C-B672-4808-BC4C-3E9B00EAD528}" srcOrd="0" destOrd="0" presId="urn:microsoft.com/office/officeart/2005/8/layout/process4"/>
    <dgm:cxn modelId="{8DAF6B50-43B5-4E56-9906-4AE244D1790F}" type="presOf" srcId="{F1F41713-741C-4078-ACD1-24C81946D94D}" destId="{F11D77A2-BE89-4EE7-B628-694132646BCE}" srcOrd="1" destOrd="0" presId="urn:microsoft.com/office/officeart/2005/8/layout/process4"/>
    <dgm:cxn modelId="{C4BF0D71-D9D1-4238-830F-ABBC7A45D9BF}" type="presOf" srcId="{1A8B5C95-46FD-429D-B2EB-8AA7B6C356DA}" destId="{249F9F8E-A3C1-4970-9EDF-F26D1B170278}" srcOrd="0" destOrd="0" presId="urn:microsoft.com/office/officeart/2005/8/layout/process4"/>
    <dgm:cxn modelId="{9CA8C858-2E7F-4985-9608-C04D6A091B6E}" type="presOf" srcId="{B25115CC-1817-4861-AD8E-8924DBAE1C20}" destId="{45C0CF54-3779-4F46-8758-C4997E5A73A2}" srcOrd="1" destOrd="0" presId="urn:microsoft.com/office/officeart/2005/8/layout/process4"/>
    <dgm:cxn modelId="{5E7DE188-C550-47B4-82E0-0B66EDD654E4}" srcId="{B25115CC-1817-4861-AD8E-8924DBAE1C20}" destId="{4E946A1F-6A63-46A9-BF18-2DA40A9F51B5}" srcOrd="0" destOrd="0" parTransId="{3CCF675D-1F01-40D7-AB3B-70B8A348E034}" sibTransId="{FB34D267-0039-49C9-9DB0-804BFCA6CFDE}"/>
    <dgm:cxn modelId="{2171EA90-1722-4E35-9B16-90B5A3CB6FB2}" srcId="{F1F41713-741C-4078-ACD1-24C81946D94D}" destId="{C4595EB9-F2C3-420D-B11A-85ED077E6543}" srcOrd="0" destOrd="0" parTransId="{790108B7-2914-4F51-81D3-50EF4715F9D0}" sibTransId="{D4092BBA-B417-4FAF-A6AF-E5F40029744E}"/>
    <dgm:cxn modelId="{18390595-C22A-4D64-9884-32C256BE0979}" type="presOf" srcId="{E6025189-D5C2-411E-8062-5A87326F15BD}" destId="{D56AC339-C067-4C09-9DC9-CEFEE5FB3FA9}" srcOrd="0" destOrd="0" presId="urn:microsoft.com/office/officeart/2005/8/layout/process4"/>
    <dgm:cxn modelId="{950BAB9E-8434-4075-8CCC-9812F4DF0404}" type="presOf" srcId="{4E946A1F-6A63-46A9-BF18-2DA40A9F51B5}" destId="{7CD6560F-317E-4CC7-A6B9-ED021A4DE6F8}" srcOrd="0" destOrd="0" presId="urn:microsoft.com/office/officeart/2005/8/layout/process4"/>
    <dgm:cxn modelId="{1A7C0CB0-9A6A-4536-A490-2383747A4B30}" type="presOf" srcId="{40AB03D0-24A7-4C53-B2F4-500AB4534742}" destId="{2D887FAB-AA37-4C05-ADFD-463CA452F070}" srcOrd="0" destOrd="0" presId="urn:microsoft.com/office/officeart/2005/8/layout/process4"/>
    <dgm:cxn modelId="{8CE68EC6-112B-4DE2-AAC0-DF4B839BB0D1}" srcId="{1A8B5C95-46FD-429D-B2EB-8AA7B6C356DA}" destId="{E6025189-D5C2-411E-8062-5A87326F15BD}" srcOrd="1" destOrd="0" parTransId="{30B6CF8F-1610-460A-AEF8-076F8BB2616D}" sibTransId="{28978429-8F2C-47F3-81F2-845E958CA55E}"/>
    <dgm:cxn modelId="{36CB37CC-FC9B-4C24-BDBC-AB9FCB77C304}" type="presOf" srcId="{FDDAA711-4A76-432C-A262-3448CED05358}" destId="{31208076-157C-45C1-AC89-1C0B69319976}" srcOrd="0" destOrd="0" presId="urn:microsoft.com/office/officeart/2005/8/layout/process4"/>
    <dgm:cxn modelId="{4F210CD9-3815-455C-90C9-BEB6ED398C48}" srcId="{1A8B5C95-46FD-429D-B2EB-8AA7B6C356DA}" destId="{B25115CC-1817-4861-AD8E-8924DBAE1C20}" srcOrd="0" destOrd="0" parTransId="{E334817B-D1E4-4BC6-A7E3-01F1DFD7E3AC}" sibTransId="{682E5102-8AB1-4F9F-93F8-6223FDEC7D66}"/>
    <dgm:cxn modelId="{DE1125E2-B46C-42CC-8979-238AD1651FB4}" srcId="{E6025189-D5C2-411E-8062-5A87326F15BD}" destId="{46B66CA8-1780-470E-A05D-B983A8664111}" srcOrd="0" destOrd="0" parTransId="{564C9E60-1092-44C1-9193-E22E38BEFE29}" sibTransId="{1126EEEA-D8F9-4D42-A5C0-A224AE08039E}"/>
    <dgm:cxn modelId="{8249F9F1-F88A-47DE-826F-2DF0384824E0}" type="presOf" srcId="{F1F41713-741C-4078-ACD1-24C81946D94D}" destId="{6EBEC182-1CEB-4A17-8A18-E703A6F67300}" srcOrd="0" destOrd="0" presId="urn:microsoft.com/office/officeart/2005/8/layout/process4"/>
    <dgm:cxn modelId="{506F48F3-AE87-43D3-BD02-20E4FDA4B124}" type="presOf" srcId="{46B66CA8-1780-470E-A05D-B983A8664111}" destId="{BCC71543-0B84-4E2E-9FBE-3EE1B2145120}" srcOrd="0" destOrd="0" presId="urn:microsoft.com/office/officeart/2005/8/layout/process4"/>
    <dgm:cxn modelId="{14D19D84-2A45-4F39-B29E-E0D73CB7AAAC}" type="presParOf" srcId="{249F9F8E-A3C1-4970-9EDF-F26D1B170278}" destId="{B15B1E0C-8DC3-48CE-8BA2-BB6DCF7D89A9}" srcOrd="0" destOrd="0" presId="urn:microsoft.com/office/officeart/2005/8/layout/process4"/>
    <dgm:cxn modelId="{B18DE5AE-343A-47C4-815E-B0D63A767545}" type="presParOf" srcId="{B15B1E0C-8DC3-48CE-8BA2-BB6DCF7D89A9}" destId="{6EBEC182-1CEB-4A17-8A18-E703A6F67300}" srcOrd="0" destOrd="0" presId="urn:microsoft.com/office/officeart/2005/8/layout/process4"/>
    <dgm:cxn modelId="{90C01B3C-50EE-4266-9408-F354CABEBD6A}" type="presParOf" srcId="{B15B1E0C-8DC3-48CE-8BA2-BB6DCF7D89A9}" destId="{F11D77A2-BE89-4EE7-B628-694132646BCE}" srcOrd="1" destOrd="0" presId="urn:microsoft.com/office/officeart/2005/8/layout/process4"/>
    <dgm:cxn modelId="{F46326AC-99CE-4730-948A-8FA3BE01C026}" type="presParOf" srcId="{B15B1E0C-8DC3-48CE-8BA2-BB6DCF7D89A9}" destId="{2C1ED664-9DD5-41D6-A3E1-BBF0F51D285C}" srcOrd="2" destOrd="0" presId="urn:microsoft.com/office/officeart/2005/8/layout/process4"/>
    <dgm:cxn modelId="{1FE551B0-89D8-4BA0-A4F1-31C070DEB86D}" type="presParOf" srcId="{2C1ED664-9DD5-41D6-A3E1-BBF0F51D285C}" destId="{67D574B7-0CD1-4C38-A6A0-024F4450056C}" srcOrd="0" destOrd="0" presId="urn:microsoft.com/office/officeart/2005/8/layout/process4"/>
    <dgm:cxn modelId="{CAB87738-E9D2-4BAD-86AB-24967AF2DE96}" type="presParOf" srcId="{2C1ED664-9DD5-41D6-A3E1-BBF0F51D285C}" destId="{2D887FAB-AA37-4C05-ADFD-463CA452F070}" srcOrd="1" destOrd="0" presId="urn:microsoft.com/office/officeart/2005/8/layout/process4"/>
    <dgm:cxn modelId="{27C5B2D5-BC63-4950-A085-528F3573A624}" type="presParOf" srcId="{249F9F8E-A3C1-4970-9EDF-F26D1B170278}" destId="{A1BA11B7-6F13-40ED-BF60-E020EBFEDD66}" srcOrd="1" destOrd="0" presId="urn:microsoft.com/office/officeart/2005/8/layout/process4"/>
    <dgm:cxn modelId="{E8614002-77B4-4DB2-96FF-F12011B664F0}" type="presParOf" srcId="{249F9F8E-A3C1-4970-9EDF-F26D1B170278}" destId="{85EA900B-559D-4921-B81E-D89540D009E7}" srcOrd="2" destOrd="0" presId="urn:microsoft.com/office/officeart/2005/8/layout/process4"/>
    <dgm:cxn modelId="{7BC63853-A072-4EBC-B2D5-17F12B24840B}" type="presParOf" srcId="{85EA900B-559D-4921-B81E-D89540D009E7}" destId="{D56AC339-C067-4C09-9DC9-CEFEE5FB3FA9}" srcOrd="0" destOrd="0" presId="urn:microsoft.com/office/officeart/2005/8/layout/process4"/>
    <dgm:cxn modelId="{C7D554D6-05F6-40E0-B181-F222CD2ED31B}" type="presParOf" srcId="{85EA900B-559D-4921-B81E-D89540D009E7}" destId="{9BB0C2DF-913F-4EDB-BA1C-F08068E6D974}" srcOrd="1" destOrd="0" presId="urn:microsoft.com/office/officeart/2005/8/layout/process4"/>
    <dgm:cxn modelId="{26DFAA6A-58CC-4B59-8E26-A5EBDF7C10C3}" type="presParOf" srcId="{85EA900B-559D-4921-B81E-D89540D009E7}" destId="{670D9714-76EF-4C13-A510-649D3884A946}" srcOrd="2" destOrd="0" presId="urn:microsoft.com/office/officeart/2005/8/layout/process4"/>
    <dgm:cxn modelId="{8B160CFC-CB9E-4631-B8B1-BBDD3D3B8446}" type="presParOf" srcId="{670D9714-76EF-4C13-A510-649D3884A946}" destId="{BCC71543-0B84-4E2E-9FBE-3EE1B2145120}" srcOrd="0" destOrd="0" presId="urn:microsoft.com/office/officeart/2005/8/layout/process4"/>
    <dgm:cxn modelId="{B8617DDE-5ABD-49FA-B2B3-8F43247F4988}" type="presParOf" srcId="{670D9714-76EF-4C13-A510-649D3884A946}" destId="{BFC7F99E-8A24-418A-89E7-0B2644504456}" srcOrd="1" destOrd="0" presId="urn:microsoft.com/office/officeart/2005/8/layout/process4"/>
    <dgm:cxn modelId="{83E3D948-D9E3-4287-9484-1B540DD3B2B1}" type="presParOf" srcId="{249F9F8E-A3C1-4970-9EDF-F26D1B170278}" destId="{E8B3484D-D699-4D45-B182-78CFA09FB763}" srcOrd="3" destOrd="0" presId="urn:microsoft.com/office/officeart/2005/8/layout/process4"/>
    <dgm:cxn modelId="{3F8CD1CF-521F-47F5-9F99-2B8C9B7FE6AA}" type="presParOf" srcId="{249F9F8E-A3C1-4970-9EDF-F26D1B170278}" destId="{C731D220-E0BD-42B8-8270-DE91866A5EF5}" srcOrd="4" destOrd="0" presId="urn:microsoft.com/office/officeart/2005/8/layout/process4"/>
    <dgm:cxn modelId="{03C692A7-1B8C-4A82-96B0-BEE553CFEF14}" type="presParOf" srcId="{C731D220-E0BD-42B8-8270-DE91866A5EF5}" destId="{BD0A7C6C-B672-4808-BC4C-3E9B00EAD528}" srcOrd="0" destOrd="0" presId="urn:microsoft.com/office/officeart/2005/8/layout/process4"/>
    <dgm:cxn modelId="{A1C56AE0-E419-48CF-97FC-0746BAE197A5}" type="presParOf" srcId="{C731D220-E0BD-42B8-8270-DE91866A5EF5}" destId="{45C0CF54-3779-4F46-8758-C4997E5A73A2}" srcOrd="1" destOrd="0" presId="urn:microsoft.com/office/officeart/2005/8/layout/process4"/>
    <dgm:cxn modelId="{9CF4A5FC-EA0A-4364-B579-445B987436A1}" type="presParOf" srcId="{C731D220-E0BD-42B8-8270-DE91866A5EF5}" destId="{AFF84F77-6BF5-41A8-B619-73CC39176D5C}" srcOrd="2" destOrd="0" presId="urn:microsoft.com/office/officeart/2005/8/layout/process4"/>
    <dgm:cxn modelId="{99ED57A5-09A7-49F1-AFA8-3381A1A917EF}" type="presParOf" srcId="{AFF84F77-6BF5-41A8-B619-73CC39176D5C}" destId="{7CD6560F-317E-4CC7-A6B9-ED021A4DE6F8}" srcOrd="0" destOrd="0" presId="urn:microsoft.com/office/officeart/2005/8/layout/process4"/>
    <dgm:cxn modelId="{FE53880C-98D2-4953-906A-97181C15F613}" type="presParOf" srcId="{AFF84F77-6BF5-41A8-B619-73CC39176D5C}" destId="{31208076-157C-45C1-AC89-1C0B6931997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438AD-719A-46A6-ADB2-80F532CF1CD4}">
      <dsp:nvSpPr>
        <dsp:cNvPr id="0" name=""/>
        <dsp:cNvSpPr/>
      </dsp:nvSpPr>
      <dsp:spPr>
        <a:xfrm>
          <a:off x="614922" y="0"/>
          <a:ext cx="4962249" cy="4962249"/>
        </a:xfrm>
        <a:prstGeom prst="triangl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6BF868-457A-4E71-88DD-F57C8EAACAA9}">
      <dsp:nvSpPr>
        <dsp:cNvPr id="0" name=""/>
        <dsp:cNvSpPr/>
      </dsp:nvSpPr>
      <dsp:spPr>
        <a:xfrm>
          <a:off x="3096047" y="496709"/>
          <a:ext cx="3225461" cy="881962"/>
        </a:xfrm>
        <a:prstGeom prst="roundRect">
          <a:avLst/>
        </a:prstGeom>
        <a:solidFill>
          <a:srgbClr val="F6F6F6"/>
        </a:solidFill>
        <a:ln w="19050" cap="flat" cmpd="sng" algn="ctr">
          <a:solidFill>
            <a:srgbClr val="1C366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Psychological intervention (e.g. 1:1 Therapy)</a:t>
          </a:r>
        </a:p>
      </dsp:txBody>
      <dsp:txXfrm>
        <a:off x="3139101" y="539763"/>
        <a:ext cx="3139353" cy="795854"/>
      </dsp:txXfrm>
    </dsp:sp>
    <dsp:sp modelId="{444639BC-749D-4A2F-8E22-FBBCADC2DC9C}">
      <dsp:nvSpPr>
        <dsp:cNvPr id="0" name=""/>
        <dsp:cNvSpPr/>
      </dsp:nvSpPr>
      <dsp:spPr>
        <a:xfrm>
          <a:off x="3096047" y="1488916"/>
          <a:ext cx="3225461" cy="881962"/>
        </a:xfrm>
        <a:prstGeom prst="roundRect">
          <a:avLst/>
        </a:prstGeom>
        <a:solidFill>
          <a:srgbClr val="F6F6F6"/>
        </a:solidFill>
        <a:ln w="19050" cap="flat" cmpd="sng" algn="ctr">
          <a:solidFill>
            <a:srgbClr val="1C366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Support/Psychological </a:t>
          </a:r>
          <a:br>
            <a:rPr lang="en-GB" sz="19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9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First Aid </a:t>
          </a:r>
        </a:p>
      </dsp:txBody>
      <dsp:txXfrm>
        <a:off x="3139101" y="1531970"/>
        <a:ext cx="3139353" cy="795854"/>
      </dsp:txXfrm>
    </dsp:sp>
    <dsp:sp modelId="{F79D4F66-F9F3-4ECA-AEA6-A4A3D11E625D}">
      <dsp:nvSpPr>
        <dsp:cNvPr id="0" name=""/>
        <dsp:cNvSpPr/>
      </dsp:nvSpPr>
      <dsp:spPr>
        <a:xfrm>
          <a:off x="3096047" y="2481124"/>
          <a:ext cx="3225461" cy="881962"/>
        </a:xfrm>
        <a:prstGeom prst="roundRect">
          <a:avLst/>
        </a:prstGeom>
        <a:solidFill>
          <a:srgbClr val="F6F6F6"/>
        </a:solidFill>
        <a:ln w="19050" cap="flat" cmpd="sng" algn="ctr">
          <a:solidFill>
            <a:srgbClr val="1C366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Open Sans" panose="020B0606030504020204" pitchFamily="34" charset="0"/>
              <a:ea typeface="Open Sans" panose="020B0606030504020204" pitchFamily="34" charset="0"/>
              <a:cs typeface="Open Sans" panose="020B0606030504020204" pitchFamily="34" charset="0"/>
            </a:rPr>
            <a:t>Information</a:t>
          </a:r>
        </a:p>
      </dsp:txBody>
      <dsp:txXfrm>
        <a:off x="3139101" y="2524178"/>
        <a:ext cx="3139353" cy="795854"/>
      </dsp:txXfrm>
    </dsp:sp>
    <dsp:sp modelId="{B3A19D31-7033-4895-B2BD-81B6FC7F2531}">
      <dsp:nvSpPr>
        <dsp:cNvPr id="0" name=""/>
        <dsp:cNvSpPr/>
      </dsp:nvSpPr>
      <dsp:spPr>
        <a:xfrm>
          <a:off x="3096047" y="3473332"/>
          <a:ext cx="3225461" cy="881962"/>
        </a:xfrm>
        <a:prstGeom prst="roundRect">
          <a:avLst/>
        </a:prstGeom>
        <a:solidFill>
          <a:srgbClr val="F6F6F6"/>
        </a:solidFill>
        <a:ln w="19050" cap="flat" cmpd="sng" algn="ctr">
          <a:solidFill>
            <a:srgbClr val="1C366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Open Sans" panose="020B0606030504020204" pitchFamily="34" charset="0"/>
              <a:ea typeface="Open Sans" panose="020B0606030504020204" pitchFamily="34" charset="0"/>
              <a:cs typeface="Open Sans" panose="020B0606030504020204" pitchFamily="34" charset="0"/>
            </a:rPr>
            <a:t>Basic Needs &amp; </a:t>
          </a:r>
          <a:br>
            <a:rPr lang="en-GB" sz="1900" kern="1200" dirty="0">
              <a:latin typeface="Open Sans" panose="020B0606030504020204" pitchFamily="34" charset="0"/>
              <a:ea typeface="Open Sans" panose="020B0606030504020204" pitchFamily="34" charset="0"/>
              <a:cs typeface="Open Sans" panose="020B0606030504020204" pitchFamily="34" charset="0"/>
            </a:rPr>
          </a:br>
          <a:r>
            <a:rPr lang="en-GB" sz="1900" kern="1200" dirty="0">
              <a:latin typeface="Open Sans" panose="020B0606030504020204" pitchFamily="34" charset="0"/>
              <a:ea typeface="Open Sans" panose="020B0606030504020204" pitchFamily="34" charset="0"/>
              <a:cs typeface="Open Sans" panose="020B0606030504020204" pitchFamily="34" charset="0"/>
            </a:rPr>
            <a:t>Physical Resources</a:t>
          </a:r>
        </a:p>
      </dsp:txBody>
      <dsp:txXfrm>
        <a:off x="3139101" y="3516386"/>
        <a:ext cx="3139353" cy="795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2FC34-02C5-46A3-81AF-4F6FD4582789}">
      <dsp:nvSpPr>
        <dsp:cNvPr id="0" name=""/>
        <dsp:cNvSpPr/>
      </dsp:nvSpPr>
      <dsp:spPr>
        <a:xfrm>
          <a:off x="4734" y="1451296"/>
          <a:ext cx="2884024" cy="1153609"/>
        </a:xfrm>
        <a:prstGeom prst="chevron">
          <a:avLst/>
        </a:prstGeom>
        <a:solidFill>
          <a:srgbClr val="1C366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Preparation Phase</a:t>
          </a:r>
          <a:r>
            <a:rPr lang="en-GB" sz="2300" kern="1200" dirty="0">
              <a:latin typeface="Open Sans" panose="020B0606030504020204" pitchFamily="34" charset="0"/>
              <a:ea typeface="Open Sans" panose="020B0606030504020204" pitchFamily="34" charset="0"/>
              <a:cs typeface="Open Sans" panose="020B0606030504020204" pitchFamily="34" charset="0"/>
            </a:rPr>
            <a:t> </a:t>
          </a:r>
        </a:p>
      </dsp:txBody>
      <dsp:txXfrm>
        <a:off x="581539" y="1451296"/>
        <a:ext cx="1730415" cy="1153609"/>
      </dsp:txXfrm>
    </dsp:sp>
    <dsp:sp modelId="{BFCCE766-DB2F-4FA5-8F97-F5F2CAFE3AD7}">
      <dsp:nvSpPr>
        <dsp:cNvPr id="0" name=""/>
        <dsp:cNvSpPr/>
      </dsp:nvSpPr>
      <dsp:spPr>
        <a:xfrm>
          <a:off x="2600356" y="1451296"/>
          <a:ext cx="2884024" cy="1153609"/>
        </a:xfrm>
        <a:prstGeom prst="chevron">
          <a:avLst/>
        </a:prstGeom>
        <a:solidFill>
          <a:srgbClr val="1C366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Action</a:t>
          </a:r>
          <a:br>
            <a:rPr lang="en-GB" sz="23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GB" sz="23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Phase</a:t>
          </a:r>
          <a:r>
            <a:rPr lang="en-GB" sz="2300" kern="1200" dirty="0">
              <a:latin typeface="Open Sans" panose="020B0606030504020204" pitchFamily="34" charset="0"/>
              <a:ea typeface="Open Sans" panose="020B0606030504020204" pitchFamily="34" charset="0"/>
              <a:cs typeface="Open Sans" panose="020B0606030504020204" pitchFamily="34" charset="0"/>
            </a:rPr>
            <a:t> </a:t>
          </a:r>
        </a:p>
      </dsp:txBody>
      <dsp:txXfrm>
        <a:off x="3177161" y="1451296"/>
        <a:ext cx="1730415" cy="1153609"/>
      </dsp:txXfrm>
    </dsp:sp>
    <dsp:sp modelId="{725C38DD-822D-44A7-B5F6-3152B81FA502}">
      <dsp:nvSpPr>
        <dsp:cNvPr id="0" name=""/>
        <dsp:cNvSpPr/>
      </dsp:nvSpPr>
      <dsp:spPr>
        <a:xfrm>
          <a:off x="5195977" y="1451296"/>
          <a:ext cx="2884024" cy="1153609"/>
        </a:xfrm>
        <a:prstGeom prst="chevron">
          <a:avLst/>
        </a:prstGeom>
        <a:solidFill>
          <a:srgbClr val="1C366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Recovery</a:t>
          </a:r>
          <a:br>
            <a:rPr lang="en-GB" sz="23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GB" sz="23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Phase </a:t>
          </a:r>
        </a:p>
      </dsp:txBody>
      <dsp:txXfrm>
        <a:off x="5772782" y="1451296"/>
        <a:ext cx="1730415" cy="1153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1C100-0B19-4A26-996B-85293212DEB0}">
      <dsp:nvSpPr>
        <dsp:cNvPr id="0" name=""/>
        <dsp:cNvSpPr/>
      </dsp:nvSpPr>
      <dsp:spPr>
        <a:xfrm>
          <a:off x="1566435" y="772920"/>
          <a:ext cx="4283960" cy="4283960"/>
        </a:xfrm>
        <a:prstGeom prst="blockArc">
          <a:avLst>
            <a:gd name="adj1" fmla="val 9705741"/>
            <a:gd name="adj2" fmla="val 16151529"/>
            <a:gd name="adj3" fmla="val 4635"/>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D8B11B40-5BF9-49AB-AA32-8ED2271E51F9}">
      <dsp:nvSpPr>
        <dsp:cNvPr id="0" name=""/>
        <dsp:cNvSpPr/>
      </dsp:nvSpPr>
      <dsp:spPr>
        <a:xfrm>
          <a:off x="1386163" y="372856"/>
          <a:ext cx="4283960" cy="4283960"/>
        </a:xfrm>
        <a:prstGeom prst="blockArc">
          <a:avLst>
            <a:gd name="adj1" fmla="val 1816567"/>
            <a:gd name="adj2" fmla="val 8983453"/>
            <a:gd name="adj3" fmla="val 4635"/>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38CBFD04-C48A-4DCB-8CBF-5F569F91F871}">
      <dsp:nvSpPr>
        <dsp:cNvPr id="0" name=""/>
        <dsp:cNvSpPr/>
      </dsp:nvSpPr>
      <dsp:spPr>
        <a:xfrm>
          <a:off x="1076277" y="748094"/>
          <a:ext cx="4559890" cy="4283960"/>
        </a:xfrm>
        <a:prstGeom prst="blockArc">
          <a:avLst>
            <a:gd name="adj1" fmla="val 16732313"/>
            <a:gd name="adj2" fmla="val 1137313"/>
            <a:gd name="adj3" fmla="val 4635"/>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DBFC9F42-9CD0-4275-8274-0F3C16D94323}">
      <dsp:nvSpPr>
        <dsp:cNvPr id="0" name=""/>
        <dsp:cNvSpPr/>
      </dsp:nvSpPr>
      <dsp:spPr>
        <a:xfrm>
          <a:off x="2591368" y="1728201"/>
          <a:ext cx="1969719" cy="1969719"/>
        </a:xfrm>
        <a:prstGeom prst="ellipse">
          <a:avLst/>
        </a:prstGeom>
        <a:solidFill>
          <a:srgbClr val="1C366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Likely Experience:</a:t>
          </a:r>
        </a:p>
        <a:p>
          <a:pPr marL="0" lvl="0" indent="0" algn="ctr" defTabSz="800100">
            <a:lnSpc>
              <a:spcPct val="90000"/>
            </a:lnSpc>
            <a:spcBef>
              <a:spcPct val="0"/>
            </a:spcBef>
            <a:spcAft>
              <a:spcPct val="35000"/>
            </a:spcAft>
            <a:buNone/>
          </a:pPr>
          <a:r>
            <a:rPr lang="en-GB" sz="1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Anticipatory Anxiety </a:t>
          </a:r>
          <a:r>
            <a:rPr lang="en-GB" sz="1800" kern="1200" dirty="0">
              <a:latin typeface="Open Sans" panose="020B0606030504020204" pitchFamily="34" charset="0"/>
              <a:ea typeface="Open Sans" panose="020B0606030504020204" pitchFamily="34" charset="0"/>
              <a:cs typeface="Open Sans" panose="020B0606030504020204" pitchFamily="34" charset="0"/>
            </a:rPr>
            <a:t> </a:t>
          </a:r>
        </a:p>
      </dsp:txBody>
      <dsp:txXfrm>
        <a:off x="2879827" y="2016660"/>
        <a:ext cx="1392801" cy="1392801"/>
      </dsp:txXfrm>
    </dsp:sp>
    <dsp:sp modelId="{5C1F72A5-0C38-435B-B92B-C2B8F69D4F57}">
      <dsp:nvSpPr>
        <dsp:cNvPr id="0" name=""/>
        <dsp:cNvSpPr/>
      </dsp:nvSpPr>
      <dsp:spPr>
        <a:xfrm>
          <a:off x="2989513" y="133363"/>
          <a:ext cx="1378803" cy="1378803"/>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Rapid, high level planning</a:t>
          </a:r>
        </a:p>
      </dsp:txBody>
      <dsp:txXfrm>
        <a:off x="3191434" y="335284"/>
        <a:ext cx="974961" cy="974961"/>
      </dsp:txXfrm>
    </dsp:sp>
    <dsp:sp modelId="{299D93DE-B3FB-4905-8F90-1EA436019176}">
      <dsp:nvSpPr>
        <dsp:cNvPr id="0" name=""/>
        <dsp:cNvSpPr/>
      </dsp:nvSpPr>
      <dsp:spPr>
        <a:xfrm>
          <a:off x="4645702" y="2880327"/>
          <a:ext cx="1378803" cy="1378803"/>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Fear </a:t>
          </a:r>
          <a:b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of the unknown</a:t>
          </a:r>
        </a:p>
      </dsp:txBody>
      <dsp:txXfrm>
        <a:off x="4847623" y="3082248"/>
        <a:ext cx="974961" cy="974961"/>
      </dsp:txXfrm>
    </dsp:sp>
    <dsp:sp modelId="{7CDAC31C-E12B-49E9-A076-0BB106FD8E30}">
      <dsp:nvSpPr>
        <dsp:cNvPr id="0" name=""/>
        <dsp:cNvSpPr/>
      </dsp:nvSpPr>
      <dsp:spPr>
        <a:xfrm>
          <a:off x="1031776" y="2880316"/>
          <a:ext cx="1378803" cy="1378803"/>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Not feeling prepared</a:t>
          </a:r>
        </a:p>
      </dsp:txBody>
      <dsp:txXfrm>
        <a:off x="1233697" y="3082237"/>
        <a:ext cx="974961" cy="9749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0CB2A-F4D7-4B4D-BDF1-A78C20A74876}">
      <dsp:nvSpPr>
        <dsp:cNvPr id="0" name=""/>
        <dsp:cNvSpPr/>
      </dsp:nvSpPr>
      <dsp:spPr>
        <a:xfrm>
          <a:off x="1576067" y="600015"/>
          <a:ext cx="4000320" cy="4000320"/>
        </a:xfrm>
        <a:prstGeom prst="blockArc">
          <a:avLst>
            <a:gd name="adj1" fmla="val 10800000"/>
            <a:gd name="adj2" fmla="val 16200000"/>
            <a:gd name="adj3" fmla="val 4638"/>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9D71C100-0B19-4A26-996B-85293212DEB0}">
      <dsp:nvSpPr>
        <dsp:cNvPr id="0" name=""/>
        <dsp:cNvSpPr/>
      </dsp:nvSpPr>
      <dsp:spPr>
        <a:xfrm>
          <a:off x="1576067" y="600015"/>
          <a:ext cx="4000320" cy="4000320"/>
        </a:xfrm>
        <a:prstGeom prst="blockArc">
          <a:avLst>
            <a:gd name="adj1" fmla="val 5400000"/>
            <a:gd name="adj2" fmla="val 10800000"/>
            <a:gd name="adj3" fmla="val 4638"/>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D8B11B40-5BF9-49AB-AA32-8ED2271E51F9}">
      <dsp:nvSpPr>
        <dsp:cNvPr id="0" name=""/>
        <dsp:cNvSpPr/>
      </dsp:nvSpPr>
      <dsp:spPr>
        <a:xfrm>
          <a:off x="1576067" y="600015"/>
          <a:ext cx="4000320" cy="4000320"/>
        </a:xfrm>
        <a:prstGeom prst="blockArc">
          <a:avLst>
            <a:gd name="adj1" fmla="val 0"/>
            <a:gd name="adj2" fmla="val 5400000"/>
            <a:gd name="adj3" fmla="val 4638"/>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38CBFD04-C48A-4DCB-8CBF-5F569F91F871}">
      <dsp:nvSpPr>
        <dsp:cNvPr id="0" name=""/>
        <dsp:cNvSpPr/>
      </dsp:nvSpPr>
      <dsp:spPr>
        <a:xfrm>
          <a:off x="1576067" y="600015"/>
          <a:ext cx="4000320" cy="4000320"/>
        </a:xfrm>
        <a:prstGeom prst="blockArc">
          <a:avLst>
            <a:gd name="adj1" fmla="val 16200000"/>
            <a:gd name="adj2" fmla="val 0"/>
            <a:gd name="adj3" fmla="val 4638"/>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DBFC9F42-9CD0-4275-8274-0F3C16D94323}">
      <dsp:nvSpPr>
        <dsp:cNvPr id="0" name=""/>
        <dsp:cNvSpPr/>
      </dsp:nvSpPr>
      <dsp:spPr>
        <a:xfrm>
          <a:off x="2655977" y="1679925"/>
          <a:ext cx="1840500" cy="1840500"/>
        </a:xfrm>
        <a:prstGeom prst="ellipse">
          <a:avLst/>
        </a:prstGeom>
        <a:solidFill>
          <a:srgbClr val="1C366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Likely Experience: </a:t>
          </a:r>
        </a:p>
        <a:p>
          <a:pPr marL="0" lvl="0" indent="0" algn="ctr" defTabSz="800100">
            <a:lnSpc>
              <a:spcPct val="90000"/>
            </a:lnSpc>
            <a:spcBef>
              <a:spcPct val="0"/>
            </a:spcBef>
            <a:spcAft>
              <a:spcPct val="35000"/>
            </a:spcAft>
            <a:buNone/>
          </a:pPr>
          <a:r>
            <a:rPr lang="en-GB" sz="1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Heroics &amp; Surge to a Solution </a:t>
          </a:r>
          <a:endParaRPr lang="en-GB"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925512" y="1949460"/>
        <a:ext cx="1301430" cy="1301430"/>
      </dsp:txXfrm>
    </dsp:sp>
    <dsp:sp modelId="{5C1F72A5-0C38-435B-B92B-C2B8F69D4F57}">
      <dsp:nvSpPr>
        <dsp:cNvPr id="0" name=""/>
        <dsp:cNvSpPr/>
      </dsp:nvSpPr>
      <dsp:spPr>
        <a:xfrm>
          <a:off x="2759968" y="2221"/>
          <a:ext cx="1632519" cy="1288350"/>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Increased camaraderie </a:t>
          </a:r>
        </a:p>
      </dsp:txBody>
      <dsp:txXfrm>
        <a:off x="2999045" y="190895"/>
        <a:ext cx="1154365" cy="911002"/>
      </dsp:txXfrm>
    </dsp:sp>
    <dsp:sp modelId="{299D93DE-B3FB-4905-8F90-1EA436019176}">
      <dsp:nvSpPr>
        <dsp:cNvPr id="0" name=""/>
        <dsp:cNvSpPr/>
      </dsp:nvSpPr>
      <dsp:spPr>
        <a:xfrm>
          <a:off x="4885832" y="1956000"/>
          <a:ext cx="1288350" cy="1288350"/>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1C366B"/>
              </a:solidFill>
            </a:rPr>
            <a:t>More prone to error </a:t>
          </a:r>
        </a:p>
      </dsp:txBody>
      <dsp:txXfrm>
        <a:off x="5074506" y="2144674"/>
        <a:ext cx="911002" cy="911002"/>
      </dsp:txXfrm>
    </dsp:sp>
    <dsp:sp modelId="{7CDAC31C-E12B-49E9-A076-0BB106FD8E30}">
      <dsp:nvSpPr>
        <dsp:cNvPr id="0" name=""/>
        <dsp:cNvSpPr/>
      </dsp:nvSpPr>
      <dsp:spPr>
        <a:xfrm>
          <a:off x="2759968" y="3909780"/>
          <a:ext cx="1632519" cy="1288350"/>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Staff </a:t>
          </a:r>
          <a:br>
            <a:rPr lang="en-GB" sz="14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4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witness new stressors, feel out of control</a:t>
          </a:r>
        </a:p>
      </dsp:txBody>
      <dsp:txXfrm>
        <a:off x="2999045" y="4098454"/>
        <a:ext cx="1154365" cy="911002"/>
      </dsp:txXfrm>
    </dsp:sp>
    <dsp:sp modelId="{D4DA4EC0-93DD-49B6-9671-05C9AF65904A}">
      <dsp:nvSpPr>
        <dsp:cNvPr id="0" name=""/>
        <dsp:cNvSpPr/>
      </dsp:nvSpPr>
      <dsp:spPr>
        <a:xfrm>
          <a:off x="978273" y="1956000"/>
          <a:ext cx="1288350" cy="1288350"/>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Work-life tensions</a:t>
          </a:r>
        </a:p>
      </dsp:txBody>
      <dsp:txXfrm>
        <a:off x="1166947" y="2144674"/>
        <a:ext cx="911002" cy="911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6CF8A-3F2F-4093-ADD4-66BAB4EDC58C}">
      <dsp:nvSpPr>
        <dsp:cNvPr id="0" name=""/>
        <dsp:cNvSpPr/>
      </dsp:nvSpPr>
      <dsp:spPr>
        <a:xfrm>
          <a:off x="1434247" y="639918"/>
          <a:ext cx="4283960" cy="4283960"/>
        </a:xfrm>
        <a:prstGeom prst="blockArc">
          <a:avLst>
            <a:gd name="adj1" fmla="val 11880000"/>
            <a:gd name="adj2" fmla="val 16200000"/>
            <a:gd name="adj3" fmla="val 4635"/>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F3C0CB2A-F4D7-4B4D-BDF1-A78C20A74876}">
      <dsp:nvSpPr>
        <dsp:cNvPr id="0" name=""/>
        <dsp:cNvSpPr/>
      </dsp:nvSpPr>
      <dsp:spPr>
        <a:xfrm>
          <a:off x="1430299" y="651946"/>
          <a:ext cx="4283960" cy="4283960"/>
        </a:xfrm>
        <a:prstGeom prst="blockArc">
          <a:avLst>
            <a:gd name="adj1" fmla="val 7505843"/>
            <a:gd name="adj2" fmla="val 11900800"/>
            <a:gd name="adj3" fmla="val 4635"/>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9D71C100-0B19-4A26-996B-85293212DEB0}">
      <dsp:nvSpPr>
        <dsp:cNvPr id="0" name=""/>
        <dsp:cNvSpPr/>
      </dsp:nvSpPr>
      <dsp:spPr>
        <a:xfrm>
          <a:off x="1423912" y="647476"/>
          <a:ext cx="4283960" cy="4283960"/>
        </a:xfrm>
        <a:prstGeom prst="blockArc">
          <a:avLst>
            <a:gd name="adj1" fmla="val 3218963"/>
            <a:gd name="adj2" fmla="val 7493033"/>
            <a:gd name="adj3" fmla="val 4635"/>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D8B11B40-5BF9-49AB-AA32-8ED2271E51F9}">
      <dsp:nvSpPr>
        <dsp:cNvPr id="0" name=""/>
        <dsp:cNvSpPr/>
      </dsp:nvSpPr>
      <dsp:spPr>
        <a:xfrm>
          <a:off x="1501274" y="593192"/>
          <a:ext cx="4283960" cy="4283960"/>
        </a:xfrm>
        <a:prstGeom prst="blockArc">
          <a:avLst>
            <a:gd name="adj1" fmla="val 20817363"/>
            <a:gd name="adj2" fmla="val 3374254"/>
            <a:gd name="adj3" fmla="val 4635"/>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38CBFD04-C48A-4DCB-8CBF-5F569F91F871}">
      <dsp:nvSpPr>
        <dsp:cNvPr id="0" name=""/>
        <dsp:cNvSpPr/>
      </dsp:nvSpPr>
      <dsp:spPr>
        <a:xfrm>
          <a:off x="1512295" y="638462"/>
          <a:ext cx="4283960" cy="4283960"/>
        </a:xfrm>
        <a:prstGeom prst="blockArc">
          <a:avLst>
            <a:gd name="adj1" fmla="val 16071737"/>
            <a:gd name="adj2" fmla="val 20740810"/>
            <a:gd name="adj3" fmla="val 4635"/>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DBFC9F42-9CD0-4275-8274-0F3C16D94323}">
      <dsp:nvSpPr>
        <dsp:cNvPr id="0" name=""/>
        <dsp:cNvSpPr/>
      </dsp:nvSpPr>
      <dsp:spPr>
        <a:xfrm>
          <a:off x="2399908" y="1584170"/>
          <a:ext cx="2399925" cy="2069052"/>
        </a:xfrm>
        <a:prstGeom prst="ellipse">
          <a:avLst/>
        </a:prstGeom>
        <a:solidFill>
          <a:srgbClr val="1C366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en-GB" sz="175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Likely Experience: </a:t>
          </a:r>
        </a:p>
        <a:p>
          <a:pPr marL="0" lvl="0" indent="0" algn="ctr" defTabSz="777875">
            <a:lnSpc>
              <a:spcPct val="90000"/>
            </a:lnSpc>
            <a:spcBef>
              <a:spcPct val="0"/>
            </a:spcBef>
            <a:spcAft>
              <a:spcPct val="35000"/>
            </a:spcAft>
            <a:buNone/>
          </a:pPr>
          <a:r>
            <a:rPr lang="en-GB" sz="175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Disillusionment&amp; Exhaustion </a:t>
          </a:r>
          <a:endParaRPr lang="en-GB" sz="1750" kern="1200" dirty="0">
            <a:latin typeface="Open Sans" panose="020B0606030504020204" pitchFamily="34" charset="0"/>
            <a:ea typeface="Open Sans" panose="020B0606030504020204" pitchFamily="34" charset="0"/>
            <a:cs typeface="Open Sans" panose="020B0606030504020204" pitchFamily="34" charset="0"/>
          </a:endParaRPr>
        </a:p>
      </dsp:txBody>
      <dsp:txXfrm>
        <a:off x="2751369" y="1887176"/>
        <a:ext cx="1697003" cy="1463040"/>
      </dsp:txXfrm>
    </dsp:sp>
    <dsp:sp modelId="{5C1F72A5-0C38-435B-B92B-C2B8F69D4F57}">
      <dsp:nvSpPr>
        <dsp:cNvPr id="0" name=""/>
        <dsp:cNvSpPr/>
      </dsp:nvSpPr>
      <dsp:spPr>
        <a:xfrm>
          <a:off x="2702659" y="153"/>
          <a:ext cx="1747137" cy="1378803"/>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The period of highest risk</a:t>
          </a:r>
        </a:p>
      </dsp:txBody>
      <dsp:txXfrm>
        <a:off x="2958521" y="202074"/>
        <a:ext cx="1235413" cy="974961"/>
      </dsp:txXfrm>
    </dsp:sp>
    <dsp:sp modelId="{299D93DE-B3FB-4905-8F90-1EA436019176}">
      <dsp:nvSpPr>
        <dsp:cNvPr id="0" name=""/>
        <dsp:cNvSpPr/>
      </dsp:nvSpPr>
      <dsp:spPr>
        <a:xfrm>
          <a:off x="4992208" y="1573532"/>
          <a:ext cx="1378803" cy="1378803"/>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Moral/</a:t>
          </a:r>
          <a:b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ethical  conflicts </a:t>
          </a:r>
        </a:p>
      </dsp:txBody>
      <dsp:txXfrm>
        <a:off x="5194129" y="1775453"/>
        <a:ext cx="974961" cy="974961"/>
      </dsp:txXfrm>
    </dsp:sp>
    <dsp:sp modelId="{7CDAC31C-E12B-49E9-A076-0BB106FD8E30}">
      <dsp:nvSpPr>
        <dsp:cNvPr id="0" name=""/>
        <dsp:cNvSpPr/>
      </dsp:nvSpPr>
      <dsp:spPr>
        <a:xfrm>
          <a:off x="3932508" y="3785238"/>
          <a:ext cx="1747137" cy="1378803"/>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Risk to </a:t>
          </a:r>
          <a:br>
            <a:rPr lang="en-GB" sz="14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4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those with pre-existing mental health vulnerabilities </a:t>
          </a:r>
        </a:p>
      </dsp:txBody>
      <dsp:txXfrm>
        <a:off x="4188370" y="3987159"/>
        <a:ext cx="1235413" cy="974961"/>
      </dsp:txXfrm>
    </dsp:sp>
    <dsp:sp modelId="{D4DA4EC0-93DD-49B6-9671-05C9AF65904A}">
      <dsp:nvSpPr>
        <dsp:cNvPr id="0" name=""/>
        <dsp:cNvSpPr/>
      </dsp:nvSpPr>
      <dsp:spPr>
        <a:xfrm>
          <a:off x="1535831" y="3816430"/>
          <a:ext cx="1666835" cy="1378803"/>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Compassion Fatigue</a:t>
          </a:r>
        </a:p>
      </dsp:txBody>
      <dsp:txXfrm>
        <a:off x="1779933" y="4018351"/>
        <a:ext cx="1178631" cy="974961"/>
      </dsp:txXfrm>
    </dsp:sp>
    <dsp:sp modelId="{759E6DC4-1AF3-42A6-AA6C-A33AA613D058}">
      <dsp:nvSpPr>
        <dsp:cNvPr id="0" name=""/>
        <dsp:cNvSpPr/>
      </dsp:nvSpPr>
      <dsp:spPr>
        <a:xfrm>
          <a:off x="896889" y="1445927"/>
          <a:ext cx="1378803" cy="1378803"/>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Adrenaline then  exhaustion</a:t>
          </a:r>
        </a:p>
      </dsp:txBody>
      <dsp:txXfrm>
        <a:off x="1098810" y="1647848"/>
        <a:ext cx="974961" cy="9749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EC0DF-AFED-4CCC-B5E1-FCEC0E5651CF}">
      <dsp:nvSpPr>
        <dsp:cNvPr id="0" name=""/>
        <dsp:cNvSpPr/>
      </dsp:nvSpPr>
      <dsp:spPr>
        <a:xfrm>
          <a:off x="1965616" y="642230"/>
          <a:ext cx="4278599" cy="4278599"/>
        </a:xfrm>
        <a:prstGeom prst="blockArc">
          <a:avLst>
            <a:gd name="adj1" fmla="val 11880000"/>
            <a:gd name="adj2" fmla="val 16200000"/>
            <a:gd name="adj3" fmla="val 4638"/>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F3C0CB2A-F4D7-4B4D-BDF1-A78C20A74876}">
      <dsp:nvSpPr>
        <dsp:cNvPr id="0" name=""/>
        <dsp:cNvSpPr/>
      </dsp:nvSpPr>
      <dsp:spPr>
        <a:xfrm>
          <a:off x="1927688" y="749016"/>
          <a:ext cx="4278599" cy="4278599"/>
        </a:xfrm>
        <a:prstGeom prst="blockArc">
          <a:avLst>
            <a:gd name="adj1" fmla="val 8110352"/>
            <a:gd name="adj2" fmla="val 12066449"/>
            <a:gd name="adj3" fmla="val 4638"/>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9D71C100-0B19-4A26-996B-85293212DEB0}">
      <dsp:nvSpPr>
        <dsp:cNvPr id="0" name=""/>
        <dsp:cNvSpPr/>
      </dsp:nvSpPr>
      <dsp:spPr>
        <a:xfrm>
          <a:off x="1883041" y="705421"/>
          <a:ext cx="4278599" cy="4278599"/>
        </a:xfrm>
        <a:prstGeom prst="blockArc">
          <a:avLst>
            <a:gd name="adj1" fmla="val 3068925"/>
            <a:gd name="adj2" fmla="val 8007693"/>
            <a:gd name="adj3" fmla="val 4638"/>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D8B11B40-5BF9-49AB-AA32-8ED2271E51F9}">
      <dsp:nvSpPr>
        <dsp:cNvPr id="0" name=""/>
        <dsp:cNvSpPr/>
      </dsp:nvSpPr>
      <dsp:spPr>
        <a:xfrm>
          <a:off x="1905158" y="687851"/>
          <a:ext cx="4278599" cy="4278599"/>
        </a:xfrm>
        <a:prstGeom prst="blockArc">
          <a:avLst>
            <a:gd name="adj1" fmla="val 20429379"/>
            <a:gd name="adj2" fmla="val 3115394"/>
            <a:gd name="adj3" fmla="val 4638"/>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38CBFD04-C48A-4DCB-8CBF-5F569F91F871}">
      <dsp:nvSpPr>
        <dsp:cNvPr id="0" name=""/>
        <dsp:cNvSpPr/>
      </dsp:nvSpPr>
      <dsp:spPr>
        <a:xfrm>
          <a:off x="1889124" y="640829"/>
          <a:ext cx="4278599" cy="4278599"/>
        </a:xfrm>
        <a:prstGeom prst="blockArc">
          <a:avLst>
            <a:gd name="adj1" fmla="val 16325866"/>
            <a:gd name="adj2" fmla="val 20511111"/>
            <a:gd name="adj3" fmla="val 4638"/>
          </a:avLst>
        </a:prstGeom>
        <a:solidFill>
          <a:srgbClr val="878787"/>
        </a:solidFill>
        <a:ln>
          <a:noFill/>
        </a:ln>
        <a:effectLst/>
      </dsp:spPr>
      <dsp:style>
        <a:lnRef idx="0">
          <a:scrgbClr r="0" g="0" b="0"/>
        </a:lnRef>
        <a:fillRef idx="1">
          <a:scrgbClr r="0" g="0" b="0"/>
        </a:fillRef>
        <a:effectRef idx="0">
          <a:scrgbClr r="0" g="0" b="0"/>
        </a:effectRef>
        <a:fontRef idx="minor">
          <a:schemeClr val="lt1"/>
        </a:fontRef>
      </dsp:style>
    </dsp:sp>
    <dsp:sp modelId="{DBFC9F42-9CD0-4275-8274-0F3C16D94323}">
      <dsp:nvSpPr>
        <dsp:cNvPr id="0" name=""/>
        <dsp:cNvSpPr/>
      </dsp:nvSpPr>
      <dsp:spPr>
        <a:xfrm>
          <a:off x="3120515" y="1797128"/>
          <a:ext cx="1968802" cy="1968802"/>
        </a:xfrm>
        <a:prstGeom prst="ellipse">
          <a:avLst/>
        </a:prstGeom>
        <a:solidFill>
          <a:srgbClr val="1C366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Likely Experience: </a:t>
          </a:r>
        </a:p>
        <a:p>
          <a:pPr marL="0" lvl="0" indent="0" algn="ctr" defTabSz="711200">
            <a:lnSpc>
              <a:spcPct val="90000"/>
            </a:lnSpc>
            <a:spcBef>
              <a:spcPct val="0"/>
            </a:spcBef>
            <a:spcAft>
              <a:spcPct val="35000"/>
            </a:spcAft>
            <a:buNone/>
          </a:pPr>
          <a:r>
            <a:rPr lang="en-GB" sz="16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Recovery &amp; Long Term Psychological Impact</a:t>
          </a:r>
          <a:endParaRPr lang="en-GB"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408839" y="2085452"/>
        <a:ext cx="1392154" cy="1392154"/>
      </dsp:txXfrm>
    </dsp:sp>
    <dsp:sp modelId="{5C1F72A5-0C38-435B-B92B-C2B8F69D4F57}">
      <dsp:nvSpPr>
        <dsp:cNvPr id="0" name=""/>
        <dsp:cNvSpPr/>
      </dsp:nvSpPr>
      <dsp:spPr>
        <a:xfrm>
          <a:off x="3231754" y="2763"/>
          <a:ext cx="1746323" cy="1378161"/>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Time to reflect, use existing coping skills</a:t>
          </a:r>
        </a:p>
      </dsp:txBody>
      <dsp:txXfrm>
        <a:off x="3487497" y="204590"/>
        <a:ext cx="1234837" cy="974507"/>
      </dsp:txXfrm>
    </dsp:sp>
    <dsp:sp modelId="{299D93DE-B3FB-4905-8F90-1EA436019176}">
      <dsp:nvSpPr>
        <dsp:cNvPr id="0" name=""/>
        <dsp:cNvSpPr/>
      </dsp:nvSpPr>
      <dsp:spPr>
        <a:xfrm>
          <a:off x="5314753" y="1440163"/>
          <a:ext cx="1398806" cy="1378161"/>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Intrusive</a:t>
          </a:r>
          <a:b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Thoughts, Shame,</a:t>
          </a:r>
          <a:b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Guilt</a:t>
          </a:r>
        </a:p>
      </dsp:txBody>
      <dsp:txXfrm>
        <a:off x="5519603" y="1641990"/>
        <a:ext cx="989106" cy="974507"/>
      </dsp:txXfrm>
    </dsp:sp>
    <dsp:sp modelId="{7CDAC31C-E12B-49E9-A076-0BB106FD8E30}">
      <dsp:nvSpPr>
        <dsp:cNvPr id="0" name=""/>
        <dsp:cNvSpPr/>
      </dsp:nvSpPr>
      <dsp:spPr>
        <a:xfrm>
          <a:off x="4306038" y="3783040"/>
          <a:ext cx="2054329" cy="1378161"/>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Risk of </a:t>
          </a:r>
          <a:b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long-term mental health difficulties </a:t>
          </a:r>
        </a:p>
      </dsp:txBody>
      <dsp:txXfrm>
        <a:off x="4606888" y="3984867"/>
        <a:ext cx="1452629" cy="974507"/>
      </dsp:txXfrm>
    </dsp:sp>
    <dsp:sp modelId="{D4DA4EC0-93DD-49B6-9671-05C9AF65904A}">
      <dsp:nvSpPr>
        <dsp:cNvPr id="0" name=""/>
        <dsp:cNvSpPr/>
      </dsp:nvSpPr>
      <dsp:spPr>
        <a:xfrm>
          <a:off x="1751857" y="3672410"/>
          <a:ext cx="1666114" cy="1378161"/>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Resentment towards organisation </a:t>
          </a:r>
        </a:p>
      </dsp:txBody>
      <dsp:txXfrm>
        <a:off x="1995854" y="3874237"/>
        <a:ext cx="1178120" cy="974507"/>
      </dsp:txXfrm>
    </dsp:sp>
    <dsp:sp modelId="{DB5C2CB1-C575-4F87-A391-EF53A1B33148}">
      <dsp:nvSpPr>
        <dsp:cNvPr id="0" name=""/>
        <dsp:cNvSpPr/>
      </dsp:nvSpPr>
      <dsp:spPr>
        <a:xfrm>
          <a:off x="1288645" y="1446700"/>
          <a:ext cx="1657721" cy="1378161"/>
        </a:xfrm>
        <a:prstGeom prst="ellipse">
          <a:avLst/>
        </a:prstGeom>
        <a:solidFill>
          <a:srgbClr val="F6F6F6"/>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Dissonance with ‘heroes’ narrative </a:t>
          </a:r>
        </a:p>
      </dsp:txBody>
      <dsp:txXfrm>
        <a:off x="1531413" y="1648527"/>
        <a:ext cx="1172185" cy="9745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D77A2-BE89-4EE7-B628-694132646BCE}">
      <dsp:nvSpPr>
        <dsp:cNvPr id="0" name=""/>
        <dsp:cNvSpPr/>
      </dsp:nvSpPr>
      <dsp:spPr>
        <a:xfrm>
          <a:off x="0" y="3307234"/>
          <a:ext cx="7958138" cy="1085253"/>
        </a:xfrm>
        <a:prstGeom prst="rect">
          <a:avLst/>
        </a:prstGeom>
        <a:gradFill rotWithShape="0">
          <a:gsLst>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3. Effective Communication, Camaraderie and Social Support </a:t>
          </a:r>
        </a:p>
      </dsp:txBody>
      <dsp:txXfrm>
        <a:off x="0" y="3307234"/>
        <a:ext cx="7958138" cy="586036"/>
      </dsp:txXfrm>
    </dsp:sp>
    <dsp:sp modelId="{67D574B7-0CD1-4C38-A6A0-024F4450056C}">
      <dsp:nvSpPr>
        <dsp:cNvPr id="0" name=""/>
        <dsp:cNvSpPr/>
      </dsp:nvSpPr>
      <dsp:spPr>
        <a:xfrm>
          <a:off x="0" y="3870789"/>
          <a:ext cx="3979068" cy="499216"/>
        </a:xfrm>
        <a:prstGeom prst="rect">
          <a:avLst/>
        </a:prstGeom>
        <a:solidFill>
          <a:srgbClr val="F6F6F6"/>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Informal Peer/Buddy Support </a:t>
          </a:r>
        </a:p>
      </dsp:txBody>
      <dsp:txXfrm>
        <a:off x="0" y="3870789"/>
        <a:ext cx="3979068" cy="499216"/>
      </dsp:txXfrm>
    </dsp:sp>
    <dsp:sp modelId="{2D887FAB-AA37-4C05-ADFD-463CA452F070}">
      <dsp:nvSpPr>
        <dsp:cNvPr id="0" name=""/>
        <dsp:cNvSpPr/>
      </dsp:nvSpPr>
      <dsp:spPr>
        <a:xfrm>
          <a:off x="3979069" y="3870789"/>
          <a:ext cx="3979068" cy="499216"/>
        </a:xfrm>
        <a:prstGeom prst="rect">
          <a:avLst/>
        </a:prstGeom>
        <a:solidFill>
          <a:srgbClr val="F6F6F6"/>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Camaraderie/connection/feedback </a:t>
          </a:r>
        </a:p>
      </dsp:txBody>
      <dsp:txXfrm>
        <a:off x="3979069" y="3870789"/>
        <a:ext cx="3979068" cy="499216"/>
      </dsp:txXfrm>
    </dsp:sp>
    <dsp:sp modelId="{9BB0C2DF-913F-4EDB-BA1C-F08068E6D974}">
      <dsp:nvSpPr>
        <dsp:cNvPr id="0" name=""/>
        <dsp:cNvSpPr/>
      </dsp:nvSpPr>
      <dsp:spPr>
        <a:xfrm rot="10800000">
          <a:off x="0" y="1656187"/>
          <a:ext cx="7958138" cy="1669119"/>
        </a:xfrm>
        <a:prstGeom prst="upArrowCallout">
          <a:avLst/>
        </a:prstGeom>
        <a:gradFill rotWithShape="0">
          <a:gsLst>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2. Information About COVID19</a:t>
          </a:r>
        </a:p>
      </dsp:txBody>
      <dsp:txXfrm rot="-10800000">
        <a:off x="0" y="1656187"/>
        <a:ext cx="7958138" cy="585861"/>
      </dsp:txXfrm>
    </dsp:sp>
    <dsp:sp modelId="{BCC71543-0B84-4E2E-9FBE-3EE1B2145120}">
      <dsp:nvSpPr>
        <dsp:cNvPr id="0" name=""/>
        <dsp:cNvSpPr/>
      </dsp:nvSpPr>
      <dsp:spPr>
        <a:xfrm>
          <a:off x="0" y="2239478"/>
          <a:ext cx="3979068" cy="499066"/>
        </a:xfrm>
        <a:prstGeom prst="rect">
          <a:avLst/>
        </a:prstGeom>
        <a:solidFill>
          <a:srgbClr val="F6F6F6"/>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0" i="0" u="none" strike="noStrike" kern="1200" baseline="0" dirty="0">
              <a:solidFill>
                <a:srgbClr val="1C366B"/>
              </a:solidFill>
              <a:latin typeface="Open Sans" panose="020B0606030504020204" pitchFamily="34" charset="0"/>
              <a:ea typeface="Open Sans" panose="020B0606030504020204" pitchFamily="34" charset="0"/>
              <a:cs typeface="Open Sans" panose="020B0606030504020204" pitchFamily="34" charset="0"/>
            </a:rPr>
            <a:t>Brief, clear, honest, accessib</a:t>
          </a:r>
          <a:r>
            <a:rPr lang="en-US" sz="2000" b="0" i="0" u="none" strike="noStrike" kern="1200" baseline="0" dirty="0">
              <a:solidFill>
                <a:srgbClr val="1C366B"/>
              </a:solidFill>
              <a:latin typeface="Open Sans" panose="020B0606030504020204" pitchFamily="34" charset="0"/>
              <a:ea typeface="Open Sans" panose="020B0606030504020204" pitchFamily="34" charset="0"/>
              <a:cs typeface="Open Sans" panose="020B0606030504020204" pitchFamily="34" charset="0"/>
            </a:rPr>
            <a:t>le</a:t>
          </a:r>
          <a:endParaRPr lang="en-GB" sz="20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dsp:txBody>
      <dsp:txXfrm>
        <a:off x="0" y="2239478"/>
        <a:ext cx="3979068" cy="499066"/>
      </dsp:txXfrm>
    </dsp:sp>
    <dsp:sp modelId="{6EA0A2CB-6D18-49C0-85FC-B2BD0F56C2EC}">
      <dsp:nvSpPr>
        <dsp:cNvPr id="0" name=""/>
        <dsp:cNvSpPr/>
      </dsp:nvSpPr>
      <dsp:spPr>
        <a:xfrm>
          <a:off x="3979069" y="2239478"/>
          <a:ext cx="3979068" cy="499066"/>
        </a:xfrm>
        <a:prstGeom prst="rect">
          <a:avLst/>
        </a:prstGeom>
        <a:solidFill>
          <a:srgbClr val="F6F6F6"/>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Infection control, care &amp; training</a:t>
          </a:r>
        </a:p>
      </dsp:txBody>
      <dsp:txXfrm>
        <a:off x="3979069" y="2239478"/>
        <a:ext cx="3979068" cy="499066"/>
      </dsp:txXfrm>
    </dsp:sp>
    <dsp:sp modelId="{45C0CF54-3779-4F46-8758-C4997E5A73A2}">
      <dsp:nvSpPr>
        <dsp:cNvPr id="0" name=""/>
        <dsp:cNvSpPr/>
      </dsp:nvSpPr>
      <dsp:spPr>
        <a:xfrm rot="10800000">
          <a:off x="0" y="776"/>
          <a:ext cx="7958138" cy="1669119"/>
        </a:xfrm>
        <a:prstGeom prst="upArrowCallout">
          <a:avLst/>
        </a:prstGeom>
        <a:gradFill rotWithShape="0">
          <a:gsLst>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1. Provision of Basic Needs</a:t>
          </a:r>
        </a:p>
      </dsp:txBody>
      <dsp:txXfrm rot="-10800000">
        <a:off x="0" y="776"/>
        <a:ext cx="7958138" cy="585861"/>
      </dsp:txXfrm>
    </dsp:sp>
    <dsp:sp modelId="{7CD6560F-317E-4CC7-A6B9-ED021A4DE6F8}">
      <dsp:nvSpPr>
        <dsp:cNvPr id="0" name=""/>
        <dsp:cNvSpPr/>
      </dsp:nvSpPr>
      <dsp:spPr>
        <a:xfrm>
          <a:off x="0" y="586637"/>
          <a:ext cx="3979068" cy="499066"/>
        </a:xfrm>
        <a:prstGeom prst="rect">
          <a:avLst/>
        </a:prstGeom>
        <a:solidFill>
          <a:srgbClr val="F6F6F6"/>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PPE, food, rest, shift patterns</a:t>
          </a:r>
        </a:p>
      </dsp:txBody>
      <dsp:txXfrm>
        <a:off x="0" y="586637"/>
        <a:ext cx="3979068" cy="499066"/>
      </dsp:txXfrm>
    </dsp:sp>
    <dsp:sp modelId="{31208076-157C-45C1-AC89-1C0B69319976}">
      <dsp:nvSpPr>
        <dsp:cNvPr id="0" name=""/>
        <dsp:cNvSpPr/>
      </dsp:nvSpPr>
      <dsp:spPr>
        <a:xfrm>
          <a:off x="3979069" y="586637"/>
          <a:ext cx="3979068" cy="499066"/>
        </a:xfrm>
        <a:prstGeom prst="rect">
          <a:avLst/>
        </a:prstGeom>
        <a:solidFill>
          <a:srgbClr val="F6F6F6"/>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1C366B"/>
              </a:solidFill>
              <a:latin typeface="Open Sans" panose="020B0606030504020204" pitchFamily="34" charset="0"/>
              <a:ea typeface="Open Sans" panose="020B0606030504020204" pitchFamily="34" charset="0"/>
              <a:cs typeface="Open Sans" panose="020B0606030504020204" pitchFamily="34" charset="0"/>
            </a:rPr>
            <a:t>Staff financial insecurity?</a:t>
          </a:r>
        </a:p>
      </dsp:txBody>
      <dsp:txXfrm>
        <a:off x="3979069" y="586637"/>
        <a:ext cx="3979068" cy="4990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D77A2-BE89-4EE7-B628-694132646BCE}">
      <dsp:nvSpPr>
        <dsp:cNvPr id="0" name=""/>
        <dsp:cNvSpPr/>
      </dsp:nvSpPr>
      <dsp:spPr>
        <a:xfrm>
          <a:off x="0" y="7529296"/>
          <a:ext cx="10000000" cy="2470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GB" sz="4200" kern="1200" dirty="0"/>
            <a:t>6. Encourage Self-Care</a:t>
          </a:r>
        </a:p>
      </dsp:txBody>
      <dsp:txXfrm>
        <a:off x="0" y="7529296"/>
        <a:ext cx="10000000" cy="1334179"/>
      </dsp:txXfrm>
    </dsp:sp>
    <dsp:sp modelId="{67D574B7-0CD1-4C38-A6A0-024F4450056C}">
      <dsp:nvSpPr>
        <dsp:cNvPr id="0" name=""/>
        <dsp:cNvSpPr/>
      </dsp:nvSpPr>
      <dsp:spPr>
        <a:xfrm>
          <a:off x="0" y="8812294"/>
          <a:ext cx="5000000" cy="11365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GB" sz="2000" kern="1200" dirty="0"/>
            <a:t>Physical self care, enjoyment</a:t>
          </a:r>
        </a:p>
      </dsp:txBody>
      <dsp:txXfrm>
        <a:off x="0" y="8812294"/>
        <a:ext cx="5000000" cy="1136523"/>
      </dsp:txXfrm>
    </dsp:sp>
    <dsp:sp modelId="{2D887FAB-AA37-4C05-ADFD-463CA452F070}">
      <dsp:nvSpPr>
        <dsp:cNvPr id="0" name=""/>
        <dsp:cNvSpPr/>
      </dsp:nvSpPr>
      <dsp:spPr>
        <a:xfrm>
          <a:off x="5000000" y="8812294"/>
          <a:ext cx="5000000" cy="11365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GB" sz="2000" kern="1200" baseline="0" dirty="0"/>
            <a:t> Connection: social &amp; news </a:t>
          </a:r>
          <a:endParaRPr lang="en-GB" sz="2000" kern="1200" dirty="0"/>
        </a:p>
      </dsp:txBody>
      <dsp:txXfrm>
        <a:off x="5000000" y="8812294"/>
        <a:ext cx="5000000" cy="1136523"/>
      </dsp:txXfrm>
    </dsp:sp>
    <dsp:sp modelId="{9BB0C2DF-913F-4EDB-BA1C-F08068E6D974}">
      <dsp:nvSpPr>
        <dsp:cNvPr id="0" name=""/>
        <dsp:cNvSpPr/>
      </dsp:nvSpPr>
      <dsp:spPr>
        <a:xfrm rot="10800000">
          <a:off x="0" y="3764648"/>
          <a:ext cx="10000000" cy="379994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GB" sz="4200" kern="1200" dirty="0"/>
            <a:t>5. Grief and Bereavement Training/Support </a:t>
          </a:r>
        </a:p>
      </dsp:txBody>
      <dsp:txXfrm rot="-10800000">
        <a:off x="0" y="3764648"/>
        <a:ext cx="10000000" cy="1333779"/>
      </dsp:txXfrm>
    </dsp:sp>
    <dsp:sp modelId="{BCC71543-0B84-4E2E-9FBE-3EE1B2145120}">
      <dsp:nvSpPr>
        <dsp:cNvPr id="0" name=""/>
        <dsp:cNvSpPr/>
      </dsp:nvSpPr>
      <dsp:spPr>
        <a:xfrm>
          <a:off x="0" y="5098427"/>
          <a:ext cx="5000000" cy="11361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kern="1200" dirty="0"/>
            <a:t>Helplines/leaflets </a:t>
          </a:r>
        </a:p>
      </dsp:txBody>
      <dsp:txXfrm>
        <a:off x="0" y="5098427"/>
        <a:ext cx="5000000" cy="1136182"/>
      </dsp:txXfrm>
    </dsp:sp>
    <dsp:sp modelId="{BFC7F99E-8A24-418A-89E7-0B2644504456}">
      <dsp:nvSpPr>
        <dsp:cNvPr id="0" name=""/>
        <dsp:cNvSpPr/>
      </dsp:nvSpPr>
      <dsp:spPr>
        <a:xfrm>
          <a:off x="5000000" y="5098427"/>
          <a:ext cx="5000000" cy="11361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Reminiscence &amp; reassurance </a:t>
          </a:r>
        </a:p>
      </dsp:txBody>
      <dsp:txXfrm>
        <a:off x="5000000" y="5098427"/>
        <a:ext cx="5000000" cy="1136182"/>
      </dsp:txXfrm>
    </dsp:sp>
    <dsp:sp modelId="{45C0CF54-3779-4F46-8758-C4997E5A73A2}">
      <dsp:nvSpPr>
        <dsp:cNvPr id="0" name=""/>
        <dsp:cNvSpPr/>
      </dsp:nvSpPr>
      <dsp:spPr>
        <a:xfrm rot="10800000">
          <a:off x="0" y="1767"/>
          <a:ext cx="10000000" cy="379994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GB" sz="4200" kern="1200" dirty="0"/>
            <a:t>4. Support Psychological Wellbeing </a:t>
          </a:r>
        </a:p>
      </dsp:txBody>
      <dsp:txXfrm rot="-10800000">
        <a:off x="0" y="1767"/>
        <a:ext cx="10000000" cy="1333779"/>
      </dsp:txXfrm>
    </dsp:sp>
    <dsp:sp modelId="{7CD6560F-317E-4CC7-A6B9-ED021A4DE6F8}">
      <dsp:nvSpPr>
        <dsp:cNvPr id="0" name=""/>
        <dsp:cNvSpPr/>
      </dsp:nvSpPr>
      <dsp:spPr>
        <a:xfrm>
          <a:off x="0" y="1335547"/>
          <a:ext cx="5000000" cy="11361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Compassionate attention </a:t>
          </a:r>
        </a:p>
      </dsp:txBody>
      <dsp:txXfrm>
        <a:off x="0" y="1335547"/>
        <a:ext cx="5000000" cy="1136182"/>
      </dsp:txXfrm>
    </dsp:sp>
    <dsp:sp modelId="{31208076-157C-45C1-AC89-1C0B69319976}">
      <dsp:nvSpPr>
        <dsp:cNvPr id="0" name=""/>
        <dsp:cNvSpPr/>
      </dsp:nvSpPr>
      <dsp:spPr>
        <a:xfrm>
          <a:off x="5000000" y="1335547"/>
          <a:ext cx="5000000" cy="11361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GB" sz="2000" kern="1200" dirty="0"/>
            <a:t>Normalise, don’t minimise distress </a:t>
          </a:r>
        </a:p>
      </dsp:txBody>
      <dsp:txXfrm>
        <a:off x="5000000" y="1335547"/>
        <a:ext cx="5000000" cy="11361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6C747A-682B-4B6C-A9E3-430358880096}"/>
              </a:ext>
            </a:extLst>
          </p:cNvPr>
          <p:cNvSpPr>
            <a:spLocks noGrp="1"/>
          </p:cNvSpPr>
          <p:nvPr>
            <p:ph type="hdr" sz="quarter"/>
          </p:nvPr>
        </p:nvSpPr>
        <p:spPr>
          <a:xfrm>
            <a:off x="0" y="0"/>
            <a:ext cx="3078163" cy="511175"/>
          </a:xfrm>
          <a:prstGeom prst="rect">
            <a:avLst/>
          </a:prstGeom>
        </p:spPr>
        <p:txBody>
          <a:bodyPr vert="horz" lIns="95185" tIns="47593" rIns="95185" bIns="47593"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95962BF2-57AE-4054-BD35-8890334997DF}"/>
              </a:ext>
            </a:extLst>
          </p:cNvPr>
          <p:cNvSpPr>
            <a:spLocks noGrp="1"/>
          </p:cNvSpPr>
          <p:nvPr>
            <p:ph type="dt" sz="quarter" idx="1"/>
          </p:nvPr>
        </p:nvSpPr>
        <p:spPr>
          <a:xfrm>
            <a:off x="4024313" y="0"/>
            <a:ext cx="3078162" cy="511175"/>
          </a:xfrm>
          <a:prstGeom prst="rect">
            <a:avLst/>
          </a:prstGeom>
        </p:spPr>
        <p:txBody>
          <a:bodyPr vert="horz" lIns="95185" tIns="47593" rIns="95185" bIns="47593" rtlCol="0"/>
          <a:lstStyle>
            <a:lvl1pPr algn="r" eaLnBrk="1" fontAlgn="auto" hangingPunct="1">
              <a:spcBef>
                <a:spcPts val="0"/>
              </a:spcBef>
              <a:spcAft>
                <a:spcPts val="0"/>
              </a:spcAft>
              <a:defRPr sz="1200">
                <a:latin typeface="+mn-lt"/>
                <a:cs typeface="+mn-cs"/>
              </a:defRPr>
            </a:lvl1pPr>
          </a:lstStyle>
          <a:p>
            <a:pPr>
              <a:defRPr/>
            </a:pPr>
            <a:fld id="{A0C3FD05-D6ED-4AC0-AC88-94433D9E5CF2}" type="datetimeFigureOut">
              <a:rPr lang="en-GB"/>
              <a:pPr>
                <a:defRPr/>
              </a:pPr>
              <a:t>11/08/2020</a:t>
            </a:fld>
            <a:endParaRPr lang="en-GB"/>
          </a:p>
        </p:txBody>
      </p:sp>
      <p:sp>
        <p:nvSpPr>
          <p:cNvPr id="4" name="Footer Placeholder 3">
            <a:extLst>
              <a:ext uri="{FF2B5EF4-FFF2-40B4-BE49-F238E27FC236}">
                <a16:creationId xmlns:a16="http://schemas.microsoft.com/office/drawing/2014/main" id="{74779D7C-0530-4C13-A4C2-C65E9A57B2A2}"/>
              </a:ext>
            </a:extLst>
          </p:cNvPr>
          <p:cNvSpPr>
            <a:spLocks noGrp="1"/>
          </p:cNvSpPr>
          <p:nvPr>
            <p:ph type="ftr" sz="quarter" idx="2"/>
          </p:nvPr>
        </p:nvSpPr>
        <p:spPr>
          <a:xfrm>
            <a:off x="0" y="9720263"/>
            <a:ext cx="3078163" cy="512762"/>
          </a:xfrm>
          <a:prstGeom prst="rect">
            <a:avLst/>
          </a:prstGeom>
        </p:spPr>
        <p:txBody>
          <a:bodyPr vert="horz" lIns="95185" tIns="47593" rIns="95185" bIns="47593"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0C5A8BC3-274D-4424-A861-44C36FF7F8B3}"/>
              </a:ext>
            </a:extLst>
          </p:cNvPr>
          <p:cNvSpPr>
            <a:spLocks noGrp="1"/>
          </p:cNvSpPr>
          <p:nvPr>
            <p:ph type="sldNum" sz="quarter" idx="3"/>
          </p:nvPr>
        </p:nvSpPr>
        <p:spPr>
          <a:xfrm>
            <a:off x="4024313" y="9720263"/>
            <a:ext cx="3078162" cy="512762"/>
          </a:xfrm>
          <a:prstGeom prst="rect">
            <a:avLst/>
          </a:prstGeom>
        </p:spPr>
        <p:txBody>
          <a:bodyPr vert="horz" wrap="square" lIns="95185" tIns="47593" rIns="95185" bIns="47593"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A33CE178-41B8-49C1-8C56-7410627F19D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EB7D73-8A03-43F6-848C-574197A0315F}"/>
              </a:ext>
            </a:extLst>
          </p:cNvPr>
          <p:cNvSpPr>
            <a:spLocks noGrp="1"/>
          </p:cNvSpPr>
          <p:nvPr>
            <p:ph type="hdr" sz="quarter"/>
          </p:nvPr>
        </p:nvSpPr>
        <p:spPr>
          <a:xfrm>
            <a:off x="0" y="0"/>
            <a:ext cx="3078163" cy="511175"/>
          </a:xfrm>
          <a:prstGeom prst="rect">
            <a:avLst/>
          </a:prstGeom>
        </p:spPr>
        <p:txBody>
          <a:bodyPr vert="horz" lIns="95185" tIns="47593" rIns="95185" bIns="47593"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D4F02CAF-1E82-47CE-842A-84A4F3838D18}"/>
              </a:ext>
            </a:extLst>
          </p:cNvPr>
          <p:cNvSpPr>
            <a:spLocks noGrp="1"/>
          </p:cNvSpPr>
          <p:nvPr>
            <p:ph type="dt" idx="1"/>
          </p:nvPr>
        </p:nvSpPr>
        <p:spPr>
          <a:xfrm>
            <a:off x="4024313" y="0"/>
            <a:ext cx="3078162" cy="511175"/>
          </a:xfrm>
          <a:prstGeom prst="rect">
            <a:avLst/>
          </a:prstGeom>
        </p:spPr>
        <p:txBody>
          <a:bodyPr vert="horz" lIns="95185" tIns="47593" rIns="95185" bIns="47593" rtlCol="0"/>
          <a:lstStyle>
            <a:lvl1pPr algn="r" eaLnBrk="1" fontAlgn="auto" hangingPunct="1">
              <a:spcBef>
                <a:spcPts val="0"/>
              </a:spcBef>
              <a:spcAft>
                <a:spcPts val="0"/>
              </a:spcAft>
              <a:defRPr sz="1200">
                <a:latin typeface="+mn-lt"/>
                <a:cs typeface="+mn-cs"/>
              </a:defRPr>
            </a:lvl1pPr>
          </a:lstStyle>
          <a:p>
            <a:pPr>
              <a:defRPr/>
            </a:pPr>
            <a:fld id="{D7A11022-0899-428C-8057-255931D76074}" type="datetimeFigureOut">
              <a:rPr lang="en-GB"/>
              <a:pPr>
                <a:defRPr/>
              </a:pPr>
              <a:t>10/08/2020</a:t>
            </a:fld>
            <a:endParaRPr lang="en-GB"/>
          </a:p>
        </p:txBody>
      </p:sp>
      <p:sp>
        <p:nvSpPr>
          <p:cNvPr id="4" name="Slide Image Placeholder 3">
            <a:extLst>
              <a:ext uri="{FF2B5EF4-FFF2-40B4-BE49-F238E27FC236}">
                <a16:creationId xmlns:a16="http://schemas.microsoft.com/office/drawing/2014/main" id="{962C83B6-B926-44E5-B667-A9E27A2A6281}"/>
              </a:ext>
            </a:extLst>
          </p:cNvPr>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5185" tIns="47593" rIns="95185" bIns="47593" rtlCol="0" anchor="ctr"/>
          <a:lstStyle/>
          <a:p>
            <a:pPr lvl="0"/>
            <a:endParaRPr lang="en-GB" noProof="0"/>
          </a:p>
        </p:txBody>
      </p:sp>
      <p:sp>
        <p:nvSpPr>
          <p:cNvPr id="5" name="Notes Placeholder 4">
            <a:extLst>
              <a:ext uri="{FF2B5EF4-FFF2-40B4-BE49-F238E27FC236}">
                <a16:creationId xmlns:a16="http://schemas.microsoft.com/office/drawing/2014/main" id="{81980CB6-F82C-4C2E-959F-117BD5A2E6DD}"/>
              </a:ext>
            </a:extLst>
          </p:cNvPr>
          <p:cNvSpPr>
            <a:spLocks noGrp="1"/>
          </p:cNvSpPr>
          <p:nvPr>
            <p:ph type="body" sz="quarter" idx="3"/>
          </p:nvPr>
        </p:nvSpPr>
        <p:spPr>
          <a:xfrm>
            <a:off x="709613" y="4860925"/>
            <a:ext cx="5684837" cy="4606925"/>
          </a:xfrm>
          <a:prstGeom prst="rect">
            <a:avLst/>
          </a:prstGeom>
        </p:spPr>
        <p:txBody>
          <a:bodyPr vert="horz" lIns="95185" tIns="47593" rIns="95185" bIns="4759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8BB1095-7200-472D-8192-AFCAD7EB80F5}"/>
              </a:ext>
            </a:extLst>
          </p:cNvPr>
          <p:cNvSpPr>
            <a:spLocks noGrp="1"/>
          </p:cNvSpPr>
          <p:nvPr>
            <p:ph type="ftr" sz="quarter" idx="4"/>
          </p:nvPr>
        </p:nvSpPr>
        <p:spPr>
          <a:xfrm>
            <a:off x="0" y="9720263"/>
            <a:ext cx="3078163" cy="512762"/>
          </a:xfrm>
          <a:prstGeom prst="rect">
            <a:avLst/>
          </a:prstGeom>
        </p:spPr>
        <p:txBody>
          <a:bodyPr vert="horz" lIns="95185" tIns="47593" rIns="95185" bIns="47593"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9308B0AE-BAF4-4D1C-A412-E368A105FC9C}"/>
              </a:ext>
            </a:extLst>
          </p:cNvPr>
          <p:cNvSpPr>
            <a:spLocks noGrp="1"/>
          </p:cNvSpPr>
          <p:nvPr>
            <p:ph type="sldNum" sz="quarter" idx="5"/>
          </p:nvPr>
        </p:nvSpPr>
        <p:spPr>
          <a:xfrm>
            <a:off x="4024313" y="9720263"/>
            <a:ext cx="3078162" cy="512762"/>
          </a:xfrm>
          <a:prstGeom prst="rect">
            <a:avLst/>
          </a:prstGeom>
        </p:spPr>
        <p:txBody>
          <a:bodyPr vert="horz" wrap="square" lIns="95185" tIns="47593" rIns="95185" bIns="47593"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AE954FCB-FAF1-45F5-8AAD-0347D5FD523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ontactus@combatstress.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239" y="570077"/>
            <a:ext cx="5472605" cy="2669738"/>
          </a:xfrm>
          <a:prstGeom prst="rect">
            <a:avLst/>
          </a:prstGeom>
        </p:spPr>
        <p:txBody>
          <a:bodyPr/>
          <a:lstStyle>
            <a:lvl1pPr>
              <a:lnSpc>
                <a:spcPts val="5625"/>
              </a:lnSpc>
              <a:defRPr sz="6000" b="1">
                <a:latin typeface="Oswald "/>
                <a:ea typeface="Oswald "/>
                <a:cs typeface="Oswald "/>
              </a:defRPr>
            </a:lvl1pPr>
          </a:lstStyle>
          <a:p>
            <a:r>
              <a:rPr lang="en-US" dirty="0"/>
              <a:t>CLICK TO EDIT MASTER TITLE STYLE</a:t>
            </a:r>
          </a:p>
        </p:txBody>
      </p:sp>
      <p:sp>
        <p:nvSpPr>
          <p:cNvPr id="3" name="Subtitle 2"/>
          <p:cNvSpPr>
            <a:spLocks noGrp="1"/>
          </p:cNvSpPr>
          <p:nvPr>
            <p:ph type="subTitle" idx="1"/>
          </p:nvPr>
        </p:nvSpPr>
        <p:spPr>
          <a:xfrm>
            <a:off x="629238" y="3423366"/>
            <a:ext cx="6668225" cy="226355"/>
          </a:xfrm>
          <a:prstGeom prst="rect">
            <a:avLst/>
          </a:prstGeom>
        </p:spPr>
        <p:txBody>
          <a:bodyPr>
            <a:noAutofit/>
          </a:bodyPr>
          <a:lstStyle>
            <a:lvl1pPr marL="0" indent="0" algn="l">
              <a:buNone/>
              <a:defRPr sz="1500" b="0">
                <a:latin typeface="Merriweather"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grpSp>
        <p:nvGrpSpPr>
          <p:cNvPr id="4" name="Group 3">
            <a:extLst>
              <a:ext uri="{FF2B5EF4-FFF2-40B4-BE49-F238E27FC236}">
                <a16:creationId xmlns:a16="http://schemas.microsoft.com/office/drawing/2014/main" id="{8B8BA44D-70DF-4BFC-9BBF-8DBC01E2DE17}"/>
              </a:ext>
            </a:extLst>
          </p:cNvPr>
          <p:cNvGrpSpPr/>
          <p:nvPr userDrawn="1"/>
        </p:nvGrpSpPr>
        <p:grpSpPr>
          <a:xfrm rot="16200000" flipH="1">
            <a:off x="-3196487" y="3196486"/>
            <a:ext cx="6858002" cy="465027"/>
            <a:chOff x="-343391" y="1"/>
            <a:chExt cx="9830782" cy="277210"/>
          </a:xfrm>
        </p:grpSpPr>
        <p:sp>
          <p:nvSpPr>
            <p:cNvPr id="5" name="Rectangle 4">
              <a:extLst>
                <a:ext uri="{FF2B5EF4-FFF2-40B4-BE49-F238E27FC236}">
                  <a16:creationId xmlns:a16="http://schemas.microsoft.com/office/drawing/2014/main" id="{04093656-A117-425D-B907-E2BCC16A621B}"/>
                </a:ext>
              </a:extLst>
            </p:cNvPr>
            <p:cNvSpPr/>
            <p:nvPr userDrawn="1"/>
          </p:nvSpPr>
          <p:spPr>
            <a:xfrm>
              <a:off x="-343391" y="1"/>
              <a:ext cx="9830782" cy="117734"/>
            </a:xfrm>
            <a:prstGeom prst="rect">
              <a:avLst/>
            </a:prstGeom>
            <a:solidFill>
              <a:srgbClr val="F2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5C3A1"/>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1B2B34D-0661-4219-8516-4C473DAA1440}"/>
                </a:ext>
              </a:extLst>
            </p:cNvPr>
            <p:cNvSpPr/>
            <p:nvPr userDrawn="1"/>
          </p:nvSpPr>
          <p:spPr>
            <a:xfrm>
              <a:off x="-343391" y="159477"/>
              <a:ext cx="9830782" cy="117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5C3A1"/>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B6001A2F-8D6A-4E2A-BB11-D6010E176F55}"/>
              </a:ext>
            </a:extLst>
          </p:cNvPr>
          <p:cNvPicPr>
            <a:picLocks noChangeAspect="1"/>
          </p:cNvPicPr>
          <p:nvPr userDrawn="1"/>
        </p:nvPicPr>
        <p:blipFill>
          <a:blip r:embed="rId2"/>
          <a:stretch>
            <a:fillRect/>
          </a:stretch>
        </p:blipFill>
        <p:spPr>
          <a:xfrm>
            <a:off x="7695873" y="201464"/>
            <a:ext cx="1263677" cy="407899"/>
          </a:xfrm>
          <a:prstGeom prst="rect">
            <a:avLst/>
          </a:prstGeom>
        </p:spPr>
      </p:pic>
    </p:spTree>
    <p:extLst>
      <p:ext uri="{BB962C8B-B14F-4D97-AF65-F5344CB8AC3E}">
        <p14:creationId xmlns:p14="http://schemas.microsoft.com/office/powerpoint/2010/main" val="419601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387" y="420307"/>
            <a:ext cx="6766035" cy="478328"/>
          </a:xfrm>
          <a:prstGeom prst="rect">
            <a:avLst/>
          </a:prstGeom>
        </p:spPr>
        <p:txBody>
          <a:bodyPr anchor="t"/>
          <a:lstStyle>
            <a:lvl1pPr>
              <a:defRPr sz="3000" b="1">
                <a:latin typeface="Oswald "/>
                <a:ea typeface="Oswald "/>
                <a:cs typeface="Oswald "/>
              </a:defRPr>
            </a:lvl1pPr>
          </a:lstStyle>
          <a:p>
            <a:r>
              <a:rPr lang="en-US" dirty="0"/>
              <a:t>CLICK TO EDIT MASTER TITLE STYLE</a:t>
            </a:r>
          </a:p>
        </p:txBody>
      </p:sp>
      <p:sp>
        <p:nvSpPr>
          <p:cNvPr id="11" name="Text Placeholder 10"/>
          <p:cNvSpPr>
            <a:spLocks noGrp="1"/>
          </p:cNvSpPr>
          <p:nvPr>
            <p:ph type="body" sz="quarter" idx="10"/>
          </p:nvPr>
        </p:nvSpPr>
        <p:spPr>
          <a:xfrm>
            <a:off x="452389" y="986114"/>
            <a:ext cx="6766034" cy="330311"/>
          </a:xfrm>
          <a:prstGeom prst="rect">
            <a:avLst/>
          </a:prstGeom>
        </p:spPr>
        <p:txBody>
          <a:bodyPr/>
          <a:lstStyle>
            <a:lvl1pPr>
              <a:defRPr sz="1500">
                <a:latin typeface="Merriweather" panose="00000500000000000000" pitchFamily="2" charset="0"/>
              </a:defRPr>
            </a:lvl1pPr>
          </a:lstStyle>
          <a:p>
            <a:pPr lvl="0"/>
            <a:r>
              <a:rPr lang="en-US"/>
              <a:t>Click to edit Master text styles</a:t>
            </a:r>
          </a:p>
        </p:txBody>
      </p:sp>
      <p:sp>
        <p:nvSpPr>
          <p:cNvPr id="13" name="Text Placeholder 12"/>
          <p:cNvSpPr>
            <a:spLocks noGrp="1"/>
          </p:cNvSpPr>
          <p:nvPr>
            <p:ph type="body" sz="quarter" idx="11"/>
          </p:nvPr>
        </p:nvSpPr>
        <p:spPr>
          <a:xfrm>
            <a:off x="452438" y="1907631"/>
            <a:ext cx="6765984" cy="4536035"/>
          </a:xfrm>
          <a:prstGeom prst="rect">
            <a:avLst/>
          </a:prstGeom>
        </p:spPr>
        <p:txBody>
          <a:bodyPr/>
          <a:lstStyle>
            <a:lvl1pPr>
              <a:defRPr sz="135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grpSp>
        <p:nvGrpSpPr>
          <p:cNvPr id="10" name="Group 9">
            <a:extLst>
              <a:ext uri="{FF2B5EF4-FFF2-40B4-BE49-F238E27FC236}">
                <a16:creationId xmlns:a16="http://schemas.microsoft.com/office/drawing/2014/main" id="{93C5D4C8-AC7C-42FD-AA0F-CE513D805E50}"/>
              </a:ext>
            </a:extLst>
          </p:cNvPr>
          <p:cNvGrpSpPr/>
          <p:nvPr userDrawn="1"/>
        </p:nvGrpSpPr>
        <p:grpSpPr>
          <a:xfrm rot="16200000" flipH="1">
            <a:off x="-3290396" y="3290395"/>
            <a:ext cx="6858001" cy="277210"/>
            <a:chOff x="-343392" y="1"/>
            <a:chExt cx="9830783" cy="277210"/>
          </a:xfrm>
        </p:grpSpPr>
        <p:sp>
          <p:nvSpPr>
            <p:cNvPr id="12" name="Rectangle 11">
              <a:extLst>
                <a:ext uri="{FF2B5EF4-FFF2-40B4-BE49-F238E27FC236}">
                  <a16:creationId xmlns:a16="http://schemas.microsoft.com/office/drawing/2014/main" id="{8DB729ED-FF32-4C35-ADBA-35B8BDE50B17}"/>
                </a:ext>
              </a:extLst>
            </p:cNvPr>
            <p:cNvSpPr/>
            <p:nvPr userDrawn="1"/>
          </p:nvSpPr>
          <p:spPr>
            <a:xfrm>
              <a:off x="-343392" y="1"/>
              <a:ext cx="9830782" cy="117734"/>
            </a:xfrm>
            <a:prstGeom prst="rect">
              <a:avLst/>
            </a:prstGeom>
            <a:solidFill>
              <a:srgbClr val="F2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5C3A1"/>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B1AFF9-18C7-4849-B8AC-4B2E9BF8BFA0}"/>
                </a:ext>
              </a:extLst>
            </p:cNvPr>
            <p:cNvSpPr/>
            <p:nvPr userDrawn="1"/>
          </p:nvSpPr>
          <p:spPr>
            <a:xfrm>
              <a:off x="-343391" y="159477"/>
              <a:ext cx="9830782" cy="117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5C3A1"/>
                </a:solidFill>
                <a:effectLst/>
                <a:uLnTx/>
                <a:uFillTx/>
                <a:latin typeface="Calibri" panose="020F0502020204030204"/>
                <a:ea typeface="+mn-ea"/>
                <a:cs typeface="+mn-cs"/>
              </a:endParaRPr>
            </a:p>
          </p:txBody>
        </p:sp>
      </p:grpSp>
      <p:pic>
        <p:nvPicPr>
          <p:cNvPr id="15" name="Picture 14">
            <a:extLst>
              <a:ext uri="{FF2B5EF4-FFF2-40B4-BE49-F238E27FC236}">
                <a16:creationId xmlns:a16="http://schemas.microsoft.com/office/drawing/2014/main" id="{0E2EBCA0-4102-4769-BB42-6F2E38C2BDC3}"/>
              </a:ext>
            </a:extLst>
          </p:cNvPr>
          <p:cNvPicPr>
            <a:picLocks noChangeAspect="1"/>
          </p:cNvPicPr>
          <p:nvPr userDrawn="1"/>
        </p:nvPicPr>
        <p:blipFill>
          <a:blip r:embed="rId2"/>
          <a:stretch>
            <a:fillRect/>
          </a:stretch>
        </p:blipFill>
        <p:spPr>
          <a:xfrm>
            <a:off x="8052999" y="201464"/>
            <a:ext cx="906551" cy="292623"/>
          </a:xfrm>
          <a:prstGeom prst="rect">
            <a:avLst/>
          </a:prstGeom>
        </p:spPr>
      </p:pic>
    </p:spTree>
    <p:extLst>
      <p:ext uri="{BB962C8B-B14F-4D97-AF65-F5344CB8AC3E}">
        <p14:creationId xmlns:p14="http://schemas.microsoft.com/office/powerpoint/2010/main" val="118240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 Light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387" y="420307"/>
            <a:ext cx="6766035" cy="478328"/>
          </a:xfrm>
          <a:prstGeom prst="rect">
            <a:avLst/>
          </a:prstGeom>
        </p:spPr>
        <p:txBody>
          <a:bodyPr anchor="t"/>
          <a:lstStyle>
            <a:lvl1pPr>
              <a:defRPr sz="3000" b="1">
                <a:solidFill>
                  <a:schemeClr val="accent1"/>
                </a:solidFill>
                <a:latin typeface="Oswald "/>
                <a:ea typeface="Oswald "/>
                <a:cs typeface="Oswald "/>
              </a:defRPr>
            </a:lvl1pPr>
          </a:lstStyle>
          <a:p>
            <a:r>
              <a:rPr lang="en-US" dirty="0"/>
              <a:t>CLICK TO EDIT MASTER TITLE STYLE</a:t>
            </a:r>
          </a:p>
        </p:txBody>
      </p:sp>
      <p:sp>
        <p:nvSpPr>
          <p:cNvPr id="10" name="Text Placeholder 12"/>
          <p:cNvSpPr>
            <a:spLocks noGrp="1"/>
          </p:cNvSpPr>
          <p:nvPr>
            <p:ph type="body" sz="quarter" idx="11"/>
          </p:nvPr>
        </p:nvSpPr>
        <p:spPr>
          <a:xfrm>
            <a:off x="452440" y="1907631"/>
            <a:ext cx="6765925" cy="4536035"/>
          </a:xfrm>
          <a:prstGeom prst="rect">
            <a:avLst/>
          </a:prstGeom>
        </p:spPr>
        <p:txBody>
          <a:bodyPr/>
          <a:lstStyle>
            <a:lvl1pPr>
              <a:defRPr sz="135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2" name="Text Placeholder 10"/>
          <p:cNvSpPr>
            <a:spLocks noGrp="1"/>
          </p:cNvSpPr>
          <p:nvPr>
            <p:ph type="body" sz="quarter" idx="10"/>
          </p:nvPr>
        </p:nvSpPr>
        <p:spPr>
          <a:xfrm>
            <a:off x="452389" y="986114"/>
            <a:ext cx="6766034" cy="330311"/>
          </a:xfrm>
          <a:prstGeom prst="rect">
            <a:avLst/>
          </a:prstGeom>
        </p:spPr>
        <p:txBody>
          <a:bodyPr/>
          <a:lstStyle>
            <a:lvl1pPr>
              <a:defRPr sz="1500">
                <a:latin typeface="Merriweather" panose="00000500000000000000" pitchFamily="2"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11E073D3-430F-4248-BDC9-C9CCE0E04072}"/>
              </a:ext>
            </a:extLst>
          </p:cNvPr>
          <p:cNvGrpSpPr/>
          <p:nvPr userDrawn="1"/>
        </p:nvGrpSpPr>
        <p:grpSpPr>
          <a:xfrm rot="16200000" flipH="1">
            <a:off x="-3290395" y="3290395"/>
            <a:ext cx="6858000" cy="277210"/>
            <a:chOff x="-343391" y="1"/>
            <a:chExt cx="9830782" cy="277210"/>
          </a:xfrm>
        </p:grpSpPr>
        <p:sp>
          <p:nvSpPr>
            <p:cNvPr id="13" name="Rectangle 12">
              <a:extLst>
                <a:ext uri="{FF2B5EF4-FFF2-40B4-BE49-F238E27FC236}">
                  <a16:creationId xmlns:a16="http://schemas.microsoft.com/office/drawing/2014/main" id="{54E0F022-4A35-4C00-8CBE-7552225DB7B3}"/>
                </a:ext>
              </a:extLst>
            </p:cNvPr>
            <p:cNvSpPr/>
            <p:nvPr userDrawn="1"/>
          </p:nvSpPr>
          <p:spPr>
            <a:xfrm>
              <a:off x="-343391" y="1"/>
              <a:ext cx="9830782" cy="117734"/>
            </a:xfrm>
            <a:prstGeom prst="rect">
              <a:avLst/>
            </a:prstGeom>
            <a:solidFill>
              <a:srgbClr val="F2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5C3A1"/>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25AD50A-FFB0-449A-B994-8CDBD604810F}"/>
                </a:ext>
              </a:extLst>
            </p:cNvPr>
            <p:cNvSpPr/>
            <p:nvPr userDrawn="1"/>
          </p:nvSpPr>
          <p:spPr>
            <a:xfrm>
              <a:off x="-343391" y="159477"/>
              <a:ext cx="9830782" cy="117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5C3A1"/>
                </a:solidFill>
                <a:effectLst/>
                <a:uLnTx/>
                <a:uFillTx/>
                <a:latin typeface="Calibri" panose="020F0502020204030204"/>
                <a:ea typeface="+mn-ea"/>
                <a:cs typeface="+mn-cs"/>
              </a:endParaRPr>
            </a:p>
          </p:txBody>
        </p:sp>
      </p:grpSp>
      <p:pic>
        <p:nvPicPr>
          <p:cNvPr id="15" name="Picture 14">
            <a:extLst>
              <a:ext uri="{FF2B5EF4-FFF2-40B4-BE49-F238E27FC236}">
                <a16:creationId xmlns:a16="http://schemas.microsoft.com/office/drawing/2014/main" id="{D773CF6C-6861-47E4-8C4D-32BD3AA67FF5}"/>
              </a:ext>
            </a:extLst>
          </p:cNvPr>
          <p:cNvPicPr>
            <a:picLocks noChangeAspect="1"/>
          </p:cNvPicPr>
          <p:nvPr userDrawn="1"/>
        </p:nvPicPr>
        <p:blipFill>
          <a:blip r:embed="rId2"/>
          <a:stretch>
            <a:fillRect/>
          </a:stretch>
        </p:blipFill>
        <p:spPr>
          <a:xfrm>
            <a:off x="8052999" y="201464"/>
            <a:ext cx="906551" cy="292623"/>
          </a:xfrm>
          <a:prstGeom prst="rect">
            <a:avLst/>
          </a:prstGeom>
        </p:spPr>
      </p:pic>
    </p:spTree>
    <p:extLst>
      <p:ext uri="{BB962C8B-B14F-4D97-AF65-F5344CB8AC3E}">
        <p14:creationId xmlns:p14="http://schemas.microsoft.com/office/powerpoint/2010/main" val="103240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 Orang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387" y="420307"/>
            <a:ext cx="6766035" cy="478328"/>
          </a:xfrm>
          <a:prstGeom prst="rect">
            <a:avLst/>
          </a:prstGeom>
        </p:spPr>
        <p:txBody>
          <a:bodyPr anchor="t"/>
          <a:lstStyle>
            <a:lvl1pPr>
              <a:defRPr sz="3000" b="1">
                <a:solidFill>
                  <a:schemeClr val="accent2"/>
                </a:solidFill>
                <a:latin typeface="Oswald "/>
                <a:ea typeface="Oswald "/>
                <a:cs typeface="Oswald "/>
              </a:defRPr>
            </a:lvl1pPr>
          </a:lstStyle>
          <a:p>
            <a:r>
              <a:rPr lang="en-US" dirty="0"/>
              <a:t>CLICK TO EDIT MASTER TITLE STYLE</a:t>
            </a:r>
          </a:p>
        </p:txBody>
      </p:sp>
      <p:sp>
        <p:nvSpPr>
          <p:cNvPr id="10" name="Text Placeholder 12"/>
          <p:cNvSpPr>
            <a:spLocks noGrp="1"/>
          </p:cNvSpPr>
          <p:nvPr>
            <p:ph type="body" sz="quarter" idx="11"/>
          </p:nvPr>
        </p:nvSpPr>
        <p:spPr>
          <a:xfrm>
            <a:off x="452440" y="1907631"/>
            <a:ext cx="6765925" cy="4536035"/>
          </a:xfrm>
          <a:prstGeom prst="rect">
            <a:avLst/>
          </a:prstGeom>
        </p:spPr>
        <p:txBody>
          <a:bodyPr/>
          <a:lstStyle>
            <a:lvl1pPr>
              <a:defRPr sz="135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2" name="Text Placeholder 10"/>
          <p:cNvSpPr>
            <a:spLocks noGrp="1"/>
          </p:cNvSpPr>
          <p:nvPr>
            <p:ph type="body" sz="quarter" idx="10"/>
          </p:nvPr>
        </p:nvSpPr>
        <p:spPr>
          <a:xfrm>
            <a:off x="452389" y="986114"/>
            <a:ext cx="6766034" cy="330311"/>
          </a:xfrm>
          <a:prstGeom prst="rect">
            <a:avLst/>
          </a:prstGeom>
        </p:spPr>
        <p:txBody>
          <a:bodyPr/>
          <a:lstStyle>
            <a:lvl1pPr>
              <a:defRPr sz="1500">
                <a:latin typeface="Merriweather" panose="00000500000000000000" pitchFamily="2"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C25643E8-A14F-4AB2-A0EC-947A8949BCAF}"/>
              </a:ext>
            </a:extLst>
          </p:cNvPr>
          <p:cNvGrpSpPr/>
          <p:nvPr userDrawn="1"/>
        </p:nvGrpSpPr>
        <p:grpSpPr>
          <a:xfrm rot="16200000" flipH="1">
            <a:off x="-3290395" y="3290395"/>
            <a:ext cx="6858000" cy="277210"/>
            <a:chOff x="-343391" y="1"/>
            <a:chExt cx="9830782" cy="277210"/>
          </a:xfrm>
        </p:grpSpPr>
        <p:sp>
          <p:nvSpPr>
            <p:cNvPr id="13" name="Rectangle 12">
              <a:extLst>
                <a:ext uri="{FF2B5EF4-FFF2-40B4-BE49-F238E27FC236}">
                  <a16:creationId xmlns:a16="http://schemas.microsoft.com/office/drawing/2014/main" id="{CD370267-0720-44B3-9157-CCE62FC3D29A}"/>
                </a:ext>
              </a:extLst>
            </p:cNvPr>
            <p:cNvSpPr/>
            <p:nvPr userDrawn="1"/>
          </p:nvSpPr>
          <p:spPr>
            <a:xfrm>
              <a:off x="-343391" y="1"/>
              <a:ext cx="9830782" cy="117734"/>
            </a:xfrm>
            <a:prstGeom prst="rect">
              <a:avLst/>
            </a:prstGeom>
            <a:solidFill>
              <a:srgbClr val="F2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5C3A1"/>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9F323CB-D8B6-4764-A98D-FDBDBEE5D048}"/>
                </a:ext>
              </a:extLst>
            </p:cNvPr>
            <p:cNvSpPr/>
            <p:nvPr userDrawn="1"/>
          </p:nvSpPr>
          <p:spPr>
            <a:xfrm>
              <a:off x="-343391" y="159477"/>
              <a:ext cx="9830782" cy="117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5C3A1"/>
                </a:solidFill>
                <a:effectLst/>
                <a:uLnTx/>
                <a:uFillTx/>
                <a:latin typeface="Calibri" panose="020F0502020204030204"/>
                <a:ea typeface="+mn-ea"/>
                <a:cs typeface="+mn-cs"/>
              </a:endParaRPr>
            </a:p>
          </p:txBody>
        </p:sp>
      </p:grpSp>
      <p:pic>
        <p:nvPicPr>
          <p:cNvPr id="15" name="Picture 14">
            <a:extLst>
              <a:ext uri="{FF2B5EF4-FFF2-40B4-BE49-F238E27FC236}">
                <a16:creationId xmlns:a16="http://schemas.microsoft.com/office/drawing/2014/main" id="{8F8F7181-0912-4C38-8C49-328791F3B568}"/>
              </a:ext>
            </a:extLst>
          </p:cNvPr>
          <p:cNvPicPr>
            <a:picLocks noChangeAspect="1"/>
          </p:cNvPicPr>
          <p:nvPr userDrawn="1"/>
        </p:nvPicPr>
        <p:blipFill>
          <a:blip r:embed="rId2"/>
          <a:stretch>
            <a:fillRect/>
          </a:stretch>
        </p:blipFill>
        <p:spPr>
          <a:xfrm>
            <a:off x="8052999" y="201464"/>
            <a:ext cx="906551" cy="292623"/>
          </a:xfrm>
          <a:prstGeom prst="rect">
            <a:avLst/>
          </a:prstGeom>
        </p:spPr>
      </p:pic>
    </p:spTree>
    <p:extLst>
      <p:ext uri="{BB962C8B-B14F-4D97-AF65-F5344CB8AC3E}">
        <p14:creationId xmlns:p14="http://schemas.microsoft.com/office/powerpoint/2010/main" val="335725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TextBox 6"/>
          <p:cNvSpPr txBox="1"/>
          <p:nvPr userDrawn="1"/>
        </p:nvSpPr>
        <p:spPr>
          <a:xfrm>
            <a:off x="551629" y="4426763"/>
            <a:ext cx="6123215" cy="228524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F24D28"/>
                </a:solidFill>
                <a:effectLst/>
                <a:uLnTx/>
                <a:uFillTx/>
                <a:latin typeface="Oswald "/>
                <a:ea typeface="Anton" charset="0"/>
                <a:cs typeface="Anton" charset="0"/>
              </a:rPr>
              <a:t>CONTACT US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50" b="0" i="0" u="none" strike="noStrike" kern="1200" cap="none" spc="0" normalizeH="0" baseline="0" noProof="0" dirty="0">
                <a:ln>
                  <a:noFill/>
                </a:ln>
                <a:solidFill>
                  <a:srgbClr val="272726"/>
                </a:solidFill>
                <a:effectLst/>
                <a:uLnTx/>
                <a:uFillTx/>
                <a:latin typeface="Arimo" charset="0"/>
                <a:ea typeface="Arimo" charset="0"/>
                <a:cs typeface="Arimo" charset="0"/>
              </a:rPr>
            </a:br>
            <a:r>
              <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Combat Stress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Tyrwhitt House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err="1">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Oaklawn</a:t>
            </a:r>
            <a:r>
              <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 Road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Leatherhead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Surrey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KT22 0BX </a:t>
            </a:r>
            <a:br>
              <a:rPr kumimoji="0" lang="en-US" sz="750" b="0" i="0" u="none" strike="noStrike" kern="1200" cap="none" spc="0" normalizeH="0" baseline="0" noProof="0" dirty="0">
                <a:ln>
                  <a:noFill/>
                </a:ln>
                <a:solidFill>
                  <a:srgbClr val="272726"/>
                </a:solidFill>
                <a:effectLst/>
                <a:uLnTx/>
                <a:uFillTx/>
                <a:latin typeface="Arimo" charset="0"/>
                <a:ea typeface="Arimo" charset="0"/>
                <a:cs typeface="Arimo" charset="0"/>
              </a:rPr>
            </a:br>
            <a:endParaRPr kumimoji="0" lang="en-US" sz="750" b="0" i="0" u="none" strike="noStrike" kern="1200" cap="none" spc="0" normalizeH="0" baseline="0" noProof="0" dirty="0">
              <a:ln>
                <a:noFill/>
              </a:ln>
              <a:solidFill>
                <a:srgbClr val="272726"/>
              </a:solidFill>
              <a:effectLst/>
              <a:uLnTx/>
              <a:uFillTx/>
              <a:latin typeface="Arimo" charset="0"/>
              <a:ea typeface="Arimo" charset="0"/>
              <a:cs typeface="Arim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General enquiries: 01372 587 000 </a:t>
            </a:r>
            <a:endPar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Email: </a:t>
            </a:r>
            <a:r>
              <a:rPr kumimoji="0" lang="en-US" sz="750" b="1"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contactus@combatstress.org.uk</a:t>
            </a:r>
            <a:endPar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Website: </a:t>
            </a:r>
            <a:r>
              <a:rPr kumimoji="0" lang="en-US" sz="750" b="1" i="0" u="none" strike="noStrike" kern="1200" cap="none" spc="0" normalizeH="0" baseline="0" noProof="0" dirty="0" err="1">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combatstress.org.uk</a:t>
            </a:r>
            <a:r>
              <a:rPr kumimoji="0" lang="en-US" sz="750" b="1"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24-hour Helpline: 0800 138 1619 </a:t>
            </a:r>
            <a:br>
              <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Company registered in England and Wales No 256353, </a:t>
            </a:r>
            <a:br>
              <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750" b="0" i="0" u="none" strike="noStrike" kern="1200" cap="none" spc="0" normalizeH="0" baseline="0" noProof="0" dirty="0">
                <a:ln>
                  <a:noFill/>
                </a:ln>
                <a:solidFill>
                  <a:srgbClr val="272726"/>
                </a:solidFill>
                <a:effectLst/>
                <a:uLnTx/>
                <a:uFillTx/>
                <a:latin typeface="Open Sans" panose="020B0606030504020204" pitchFamily="34" charset="0"/>
                <a:ea typeface="Open Sans" panose="020B0606030504020204" pitchFamily="34" charset="0"/>
                <a:cs typeface="Open Sans" panose="020B0606030504020204" pitchFamily="34" charset="0"/>
              </a:rPr>
              <a:t>Charity No 206002, Charity Scotland No SC038828</a:t>
            </a:r>
          </a:p>
        </p:txBody>
      </p:sp>
      <p:grpSp>
        <p:nvGrpSpPr>
          <p:cNvPr id="3" name="Group 2">
            <a:extLst>
              <a:ext uri="{FF2B5EF4-FFF2-40B4-BE49-F238E27FC236}">
                <a16:creationId xmlns:a16="http://schemas.microsoft.com/office/drawing/2014/main" id="{8E47C78A-FFC5-4B3F-A56F-E137CF9B8AFA}"/>
              </a:ext>
            </a:extLst>
          </p:cNvPr>
          <p:cNvGrpSpPr/>
          <p:nvPr userDrawn="1"/>
        </p:nvGrpSpPr>
        <p:grpSpPr>
          <a:xfrm rot="16200000" flipH="1">
            <a:off x="-3196487" y="3196486"/>
            <a:ext cx="6858002" cy="465027"/>
            <a:chOff x="-343391" y="1"/>
            <a:chExt cx="9830782" cy="277210"/>
          </a:xfrm>
        </p:grpSpPr>
        <p:sp>
          <p:nvSpPr>
            <p:cNvPr id="4" name="Rectangle 3">
              <a:extLst>
                <a:ext uri="{FF2B5EF4-FFF2-40B4-BE49-F238E27FC236}">
                  <a16:creationId xmlns:a16="http://schemas.microsoft.com/office/drawing/2014/main" id="{4978805A-26F4-43FE-8B64-D9B437BB251F}"/>
                </a:ext>
              </a:extLst>
            </p:cNvPr>
            <p:cNvSpPr/>
            <p:nvPr userDrawn="1"/>
          </p:nvSpPr>
          <p:spPr>
            <a:xfrm>
              <a:off x="-343391" y="1"/>
              <a:ext cx="9830782" cy="117734"/>
            </a:xfrm>
            <a:prstGeom prst="rect">
              <a:avLst/>
            </a:prstGeom>
            <a:solidFill>
              <a:srgbClr val="F2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5C3A1"/>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E8D67A2-FAD7-430F-B1E0-E48E32852B14}"/>
                </a:ext>
              </a:extLst>
            </p:cNvPr>
            <p:cNvSpPr/>
            <p:nvPr userDrawn="1"/>
          </p:nvSpPr>
          <p:spPr>
            <a:xfrm>
              <a:off x="-343391" y="159477"/>
              <a:ext cx="9830782" cy="117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5C3A1"/>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6135500C-0849-4284-9843-122CCEA8630F}"/>
              </a:ext>
            </a:extLst>
          </p:cNvPr>
          <p:cNvPicPr>
            <a:picLocks noChangeAspect="1"/>
          </p:cNvPicPr>
          <p:nvPr userDrawn="1"/>
        </p:nvPicPr>
        <p:blipFill>
          <a:blip r:embed="rId3"/>
          <a:stretch>
            <a:fillRect/>
          </a:stretch>
        </p:blipFill>
        <p:spPr>
          <a:xfrm>
            <a:off x="7695873" y="201464"/>
            <a:ext cx="1263677" cy="407899"/>
          </a:xfrm>
          <a:prstGeom prst="rect">
            <a:avLst/>
          </a:prstGeom>
        </p:spPr>
      </p:pic>
    </p:spTree>
    <p:extLst>
      <p:ext uri="{BB962C8B-B14F-4D97-AF65-F5344CB8AC3E}">
        <p14:creationId xmlns:p14="http://schemas.microsoft.com/office/powerpoint/2010/main" val="238667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34DB-35A5-4074-9AC2-299B4014961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51C91C5-BEA1-456C-9681-52454AE4D7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E75DEB-88C6-4247-A176-9FF5C12F70D3}"/>
              </a:ext>
            </a:extLst>
          </p:cNvPr>
          <p:cNvSpPr>
            <a:spLocks noGrp="1"/>
          </p:cNvSpPr>
          <p:nvPr>
            <p:ph type="dt" sz="half" idx="10"/>
          </p:nvPr>
        </p:nvSpPr>
        <p:spPr/>
        <p:txBody>
          <a:bodyPr/>
          <a:lstStyle>
            <a:lvl1pPr>
              <a:defRPr/>
            </a:lvl1pPr>
          </a:lstStyle>
          <a:p>
            <a:pPr>
              <a:defRPr/>
            </a:pPr>
            <a:fld id="{5F69CE7A-420D-45EA-B748-506BF24E3526}" type="datetimeFigureOut">
              <a:rPr lang="en-GB"/>
              <a:pPr>
                <a:defRPr/>
              </a:pPr>
              <a:t>10/08/2020</a:t>
            </a:fld>
            <a:endParaRPr lang="en-GB"/>
          </a:p>
        </p:txBody>
      </p:sp>
      <p:sp>
        <p:nvSpPr>
          <p:cNvPr id="5" name="Footer Placeholder 4">
            <a:extLst>
              <a:ext uri="{FF2B5EF4-FFF2-40B4-BE49-F238E27FC236}">
                <a16:creationId xmlns:a16="http://schemas.microsoft.com/office/drawing/2014/main" id="{06B86F6A-A9C1-4DBB-87BA-1A141C29554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29E011B-D996-4F7F-A052-065D7B1F0711}"/>
              </a:ext>
            </a:extLst>
          </p:cNvPr>
          <p:cNvSpPr>
            <a:spLocks noGrp="1"/>
          </p:cNvSpPr>
          <p:nvPr>
            <p:ph type="sldNum" sz="quarter" idx="12"/>
          </p:nvPr>
        </p:nvSpPr>
        <p:spPr/>
        <p:txBody>
          <a:bodyPr/>
          <a:lstStyle>
            <a:lvl1pPr>
              <a:defRPr/>
            </a:lvl1pPr>
          </a:lstStyle>
          <a:p>
            <a:pPr>
              <a:defRPr/>
            </a:pPr>
            <a:fld id="{08458DF4-DB76-48A7-B19E-74CD432EAC6F}" type="slidenum">
              <a:rPr lang="en-GB"/>
              <a:pPr>
                <a:defRPr/>
              </a:pPr>
              <a:t>‹#›</a:t>
            </a:fld>
            <a:endParaRPr lang="en-GB"/>
          </a:p>
        </p:txBody>
      </p:sp>
    </p:spTree>
    <p:extLst>
      <p:ext uri="{BB962C8B-B14F-4D97-AF65-F5344CB8AC3E}">
        <p14:creationId xmlns:p14="http://schemas.microsoft.com/office/powerpoint/2010/main" val="39108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A7B34BA-4424-44AB-8B18-ED60FE90353E}"/>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BE826099-C920-4E8C-AF7D-D66906B15E10}" type="datetime1">
              <a:rPr lang="en-GB"/>
              <a:pPr>
                <a:defRPr/>
              </a:pPr>
              <a:t>10/08/2020</a:t>
            </a:fld>
            <a:endParaRPr lang="en-GB"/>
          </a:p>
        </p:txBody>
      </p:sp>
      <p:sp>
        <p:nvSpPr>
          <p:cNvPr id="3" name="Footer Placeholder 4">
            <a:extLst>
              <a:ext uri="{FF2B5EF4-FFF2-40B4-BE49-F238E27FC236}">
                <a16:creationId xmlns:a16="http://schemas.microsoft.com/office/drawing/2014/main" id="{239857A0-74C7-4131-AFA5-092463ED21E8}"/>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4" name="Slide Number Placeholder 5">
            <a:extLst>
              <a:ext uri="{FF2B5EF4-FFF2-40B4-BE49-F238E27FC236}">
                <a16:creationId xmlns:a16="http://schemas.microsoft.com/office/drawing/2014/main" id="{187BCDCB-6A34-4E3B-9347-B58B766840CB}"/>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4AC716B8-15E6-4F1B-900C-670EF4C7CE11}" type="slidenum">
              <a:rPr lang="en-GB" altLang="en-US"/>
              <a:pPr>
                <a:defRPr/>
              </a:pPr>
              <a:t>‹#›</a:t>
            </a:fld>
            <a:endParaRPr lang="en-GB" altLang="en-US"/>
          </a:p>
        </p:txBody>
      </p:sp>
    </p:spTree>
    <p:extLst>
      <p:ext uri="{BB962C8B-B14F-4D97-AF65-F5344CB8AC3E}">
        <p14:creationId xmlns:p14="http://schemas.microsoft.com/office/powerpoint/2010/main" val="204026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B059-8776-4873-9A4B-4AC5DE291B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FF9819-CB11-4E45-A997-F64D7D105A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A42B34-63B3-4166-A899-432CBD92580C}"/>
              </a:ext>
            </a:extLst>
          </p:cNvPr>
          <p:cNvSpPr>
            <a:spLocks noGrp="1"/>
          </p:cNvSpPr>
          <p:nvPr>
            <p:ph type="dt" sz="half" idx="10"/>
          </p:nvPr>
        </p:nvSpPr>
        <p:spPr/>
        <p:txBody>
          <a:bodyPr/>
          <a:lstStyle>
            <a:lvl1pPr>
              <a:defRPr/>
            </a:lvl1pPr>
          </a:lstStyle>
          <a:p>
            <a:pPr>
              <a:defRPr/>
            </a:pPr>
            <a:fld id="{4FDD76AE-48DE-4851-B968-B6442220776D}" type="datetimeFigureOut">
              <a:rPr lang="en-GB"/>
              <a:pPr>
                <a:defRPr/>
              </a:pPr>
              <a:t>10/08/2020</a:t>
            </a:fld>
            <a:endParaRPr lang="en-GB"/>
          </a:p>
        </p:txBody>
      </p:sp>
      <p:sp>
        <p:nvSpPr>
          <p:cNvPr id="5" name="Footer Placeholder 4">
            <a:extLst>
              <a:ext uri="{FF2B5EF4-FFF2-40B4-BE49-F238E27FC236}">
                <a16:creationId xmlns:a16="http://schemas.microsoft.com/office/drawing/2014/main" id="{DCB7E3D1-6CFD-4952-B835-9ECC8EE08CC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DD5B0CC-B1C3-4EE3-874C-D85A22552B95}"/>
              </a:ext>
            </a:extLst>
          </p:cNvPr>
          <p:cNvSpPr>
            <a:spLocks noGrp="1"/>
          </p:cNvSpPr>
          <p:nvPr>
            <p:ph type="sldNum" sz="quarter" idx="12"/>
          </p:nvPr>
        </p:nvSpPr>
        <p:spPr/>
        <p:txBody>
          <a:bodyPr/>
          <a:lstStyle>
            <a:lvl1pPr>
              <a:defRPr/>
            </a:lvl1pPr>
          </a:lstStyle>
          <a:p>
            <a:pPr>
              <a:defRPr/>
            </a:pPr>
            <a:fld id="{8F0A030D-9514-4D06-BC9F-B77C96D8B2FC}" type="slidenum">
              <a:rPr lang="en-GB"/>
              <a:pPr>
                <a:defRPr/>
              </a:pPr>
              <a:t>‹#›</a:t>
            </a:fld>
            <a:endParaRPr lang="en-GB"/>
          </a:p>
        </p:txBody>
      </p:sp>
    </p:spTree>
    <p:extLst>
      <p:ext uri="{BB962C8B-B14F-4D97-AF65-F5344CB8AC3E}">
        <p14:creationId xmlns:p14="http://schemas.microsoft.com/office/powerpoint/2010/main" val="275955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28"/>
            <a:ext cx="8510400" cy="521883"/>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3891483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Title Placeholder 1"/>
          <p:cNvSpPr txBox="1">
            <a:spLocks/>
          </p:cNvSpPr>
          <p:nvPr userDrawn="1"/>
        </p:nvSpPr>
        <p:spPr>
          <a:xfrm>
            <a:off x="465027" y="554422"/>
            <a:ext cx="8050325" cy="199827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5625"/>
              </a:lnSpc>
              <a:spcBef>
                <a:spcPct val="0"/>
              </a:spcBef>
              <a:spcAft>
                <a:spcPts val="0"/>
              </a:spcAft>
              <a:buClrTx/>
              <a:buSzTx/>
              <a:buFontTx/>
              <a:buNone/>
              <a:tabLst/>
              <a:defRPr/>
            </a:pPr>
            <a:endParaRPr kumimoji="0" lang="en-US" sz="6000" b="0" i="0" u="none" strike="noStrike" kern="1200" cap="none" spc="0" normalizeH="0" baseline="0" noProof="0" dirty="0">
              <a:ln>
                <a:noFill/>
              </a:ln>
              <a:solidFill>
                <a:srgbClr val="008AC6"/>
              </a:solidFill>
              <a:effectLst/>
              <a:uLnTx/>
              <a:uFillTx/>
              <a:latin typeface="Anton" charset="0"/>
              <a:ea typeface="Anton" charset="0"/>
              <a:cs typeface="Anton" charset="0"/>
            </a:endParaRPr>
          </a:p>
        </p:txBody>
      </p:sp>
    </p:spTree>
    <p:extLst>
      <p:ext uri="{BB962C8B-B14F-4D97-AF65-F5344CB8AC3E}">
        <p14:creationId xmlns:p14="http://schemas.microsoft.com/office/powerpoint/2010/main" val="1631738892"/>
      </p:ext>
    </p:extLst>
  </p:cSld>
  <p:clrMap bg1="lt1" tx1="dk1" bg2="lt2" tx2="dk2" accent1="accent1" accent2="accent2" accent3="accent3" accent4="accent4" accent5="accent5" accent6="accent6" hlink="hlink" folHlink="folHlink"/>
  <p:sldLayoutIdLst>
    <p:sldLayoutId id="2147485265" r:id="rId1"/>
    <p:sldLayoutId id="2147485266" r:id="rId2"/>
    <p:sldLayoutId id="2147485267" r:id="rId3"/>
    <p:sldLayoutId id="2147485268" r:id="rId4"/>
    <p:sldLayoutId id="2147485269" r:id="rId5"/>
    <p:sldLayoutId id="2147485272" r:id="rId6"/>
    <p:sldLayoutId id="2147485273" r:id="rId7"/>
    <p:sldLayoutId id="2147485274" r:id="rId8"/>
    <p:sldLayoutId id="2147485275"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a:buNone/>
        <a:defRPr sz="1125" kern="1200">
          <a:solidFill>
            <a:schemeClr val="tx1"/>
          </a:solidFill>
          <a:latin typeface="Libre Baskerville" charset="0"/>
          <a:ea typeface="Libre Baskerville" charset="0"/>
          <a:cs typeface="Libre Baskerville"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imgur.com/q6hcgsH"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sfh-tr.nhs.uk/"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sfh-tr.nhs.uk/"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bigwhitewall.com/" TargetMode="External"/><Relationship Id="rId2" Type="http://schemas.openxmlformats.org/officeDocument/2006/relationships/hyperlink" Target="http://www.mentalhealthatwork.org.uk/ourfontline" TargetMode="External"/><Relationship Id="rId1" Type="http://schemas.openxmlformats.org/officeDocument/2006/relationships/slideLayout" Target="../slideLayouts/slideLayout2.xml"/><Relationship Id="rId6" Type="http://schemas.openxmlformats.org/officeDocument/2006/relationships/hyperlink" Target="https://headfit.org/" TargetMode="External"/><Relationship Id="rId5" Type="http://schemas.openxmlformats.org/officeDocument/2006/relationships/hyperlink" Target="https://www.cruse.org.uk/" TargetMode="External"/><Relationship Id="rId4" Type="http://schemas.openxmlformats.org/officeDocument/2006/relationships/hyperlink" Target="https://www.mind.org.u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traumagroup.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www.surveymonkey.co.uk/r/TrainingandQuestionFor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killsforcare.org.uk/" TargetMode="External"/><Relationship Id="rId2" Type="http://schemas.openxmlformats.org/officeDocument/2006/relationships/hyperlink" Target="http://www.mentalhealthatwork.org.uk/ourfontline" TargetMode="External"/><Relationship Id="rId1" Type="http://schemas.openxmlformats.org/officeDocument/2006/relationships/slideLayout" Target="../slideLayouts/slideLayout2.xml"/><Relationship Id="rId5" Type="http://schemas.openxmlformats.org/officeDocument/2006/relationships/hyperlink" Target="https://www.bps.org.uk/news-and-policy/new-guidance-psychological-professionals-during-covid-19-pandemic" TargetMode="External"/><Relationship Id="rId4" Type="http://schemas.openxmlformats.org/officeDocument/2006/relationships/hyperlink" Target="https://www.traumagroup.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bps.org.uk/news-and-policy/new-guidance-psychological-professionals-during-covid-19-pandemic" TargetMode="External"/><Relationship Id="rId2" Type="http://schemas.openxmlformats.org/officeDocument/2006/relationships/hyperlink" Target="https://www.traumagroup.org/" TargetMode="External"/><Relationship Id="rId1" Type="http://schemas.openxmlformats.org/officeDocument/2006/relationships/slideLayout" Target="../slideLayouts/slideLayout2.xml"/><Relationship Id="rId5" Type="http://schemas.openxmlformats.org/officeDocument/2006/relationships/hyperlink" Target="https://www.sfh-tr.nhs.uk/our-services/clinical-psychology-cancer-service/the-stress-bottle/" TargetMode="External"/><Relationship Id="rId4" Type="http://schemas.openxmlformats.org/officeDocument/2006/relationships/hyperlink" Target="https://imgur.com/q6hcgsH"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 picture containing person, indoor, woman, sitting&#10;&#10;Description automatically generated">
            <a:extLst>
              <a:ext uri="{FF2B5EF4-FFF2-40B4-BE49-F238E27FC236}">
                <a16:creationId xmlns:a16="http://schemas.microsoft.com/office/drawing/2014/main" id="{4BD552F3-2FA9-4DBC-8F3D-EBB85CF89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6">
            <a:extLst>
              <a:ext uri="{FF2B5EF4-FFF2-40B4-BE49-F238E27FC236}">
                <a16:creationId xmlns:a16="http://schemas.microsoft.com/office/drawing/2014/main" id="{729C20B8-173E-43AD-AEDF-93C4DD3A9A74}"/>
              </a:ext>
            </a:extLst>
          </p:cNvPr>
          <p:cNvSpPr/>
          <p:nvPr/>
        </p:nvSpPr>
        <p:spPr>
          <a:xfrm>
            <a:off x="1522413" y="765175"/>
            <a:ext cx="5976937" cy="3311525"/>
          </a:xfrm>
          <a:prstGeom prst="roundRect">
            <a:avLst/>
          </a:prstGeom>
          <a:solidFill>
            <a:schemeClr val="tx2">
              <a:lumMod val="40000"/>
              <a:lumOff val="60000"/>
              <a:alpha val="7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a:defRPr/>
            </a:pPr>
            <a:r>
              <a:rPr lang="en-US" sz="2800" dirty="0">
                <a:solidFill>
                  <a:srgbClr val="002060"/>
                </a:solidFill>
                <a:latin typeface="Anton" panose="00000500000000000000" pitchFamily="2" charset="0"/>
              </a:rPr>
              <a:t>PSYCHOLOGICALLY-INFORMED SUPPORT FOR TEAMS DURING COVID-19</a:t>
            </a:r>
          </a:p>
          <a:p>
            <a:pPr algn="ctr">
              <a:defRPr/>
            </a:pPr>
            <a:endParaRPr lang="en-US" sz="2800" dirty="0">
              <a:solidFill>
                <a:srgbClr val="002060"/>
              </a:solidFill>
              <a:latin typeface="Anton" panose="00000500000000000000" pitchFamily="2" charset="0"/>
            </a:endParaRPr>
          </a:p>
          <a:p>
            <a:pPr algn="ctr">
              <a:defRPr/>
            </a:pPr>
            <a:endParaRPr lang="en-US" dirty="0">
              <a:solidFill>
                <a:srgbClr val="002060"/>
              </a:solidFill>
              <a:latin typeface="Libre Baskerville" panose="02000000000000000000" pitchFamily="2" charset="0"/>
            </a:endParaRPr>
          </a:p>
        </p:txBody>
      </p:sp>
      <p:sp>
        <p:nvSpPr>
          <p:cNvPr id="9" name="Rounded Rectangle 6">
            <a:extLst>
              <a:ext uri="{FF2B5EF4-FFF2-40B4-BE49-F238E27FC236}">
                <a16:creationId xmlns:a16="http://schemas.microsoft.com/office/drawing/2014/main" id="{EFD1062B-FE1B-43C4-90B1-ECC061B01711}"/>
              </a:ext>
            </a:extLst>
          </p:cNvPr>
          <p:cNvSpPr/>
          <p:nvPr/>
        </p:nvSpPr>
        <p:spPr>
          <a:xfrm>
            <a:off x="6707188" y="5345113"/>
            <a:ext cx="2398712" cy="1471612"/>
          </a:xfrm>
          <a:prstGeom prst="roundRect">
            <a:avLst/>
          </a:prstGeom>
          <a:solidFill>
            <a:srgbClr val="FFFFFF">
              <a:alpha val="77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a:defRPr/>
            </a:pPr>
            <a:r>
              <a:rPr lang="en-US" altLang="en-US" b="1" dirty="0">
                <a:solidFill>
                  <a:srgbClr val="1C366B"/>
                </a:solidFill>
                <a:latin typeface="Merriweather" panose="00000500000000000000" pitchFamily="2" charset="0"/>
                <a:ea typeface="Libre Baskerville" panose="02000000000000000000" pitchFamily="2" charset="0"/>
                <a:cs typeface="Libre Baskerville" panose="02000000000000000000" pitchFamily="2" charset="0"/>
              </a:rPr>
              <a:t>Dr Jen Bateman</a:t>
            </a:r>
            <a:br>
              <a:rPr lang="en-US" altLang="en-US" b="1" dirty="0">
                <a:solidFill>
                  <a:srgbClr val="1C366B"/>
                </a:solidFill>
                <a:latin typeface="Merriweather" panose="00000500000000000000" pitchFamily="2" charset="0"/>
                <a:ea typeface="Libre Baskerville" panose="02000000000000000000" pitchFamily="2" charset="0"/>
                <a:cs typeface="Libre Baskerville" panose="02000000000000000000" pitchFamily="2" charset="0"/>
              </a:rPr>
            </a:br>
            <a:br>
              <a:rPr lang="en-US" altLang="en-US" b="1" dirty="0">
                <a:solidFill>
                  <a:srgbClr val="1C366B"/>
                </a:solidFill>
                <a:latin typeface="Merriweather" panose="00000500000000000000" pitchFamily="2" charset="0"/>
                <a:ea typeface="Libre Baskerville" panose="02000000000000000000" pitchFamily="2" charset="0"/>
                <a:cs typeface="Libre Baskerville" panose="02000000000000000000" pitchFamily="2" charset="0"/>
              </a:rPr>
            </a:br>
            <a:r>
              <a:rPr lang="en-US" altLang="en-US" dirty="0">
                <a:solidFill>
                  <a:srgbClr val="1C366B"/>
                </a:solidFill>
                <a:latin typeface="Merriweather" panose="00000500000000000000" pitchFamily="2" charset="0"/>
                <a:ea typeface="Libre Baskerville" panose="02000000000000000000" pitchFamily="2" charset="0"/>
                <a:cs typeface="Libre Baskerville" panose="02000000000000000000" pitchFamily="2" charset="0"/>
              </a:rPr>
              <a:t>Lead Clinical Psychologist</a:t>
            </a:r>
            <a:endParaRPr lang="en-GB" sz="2400" dirty="0">
              <a:solidFill>
                <a:srgbClr val="1C366B"/>
              </a:solidFill>
              <a:latin typeface="Merriweather" panose="00000500000000000000" pitchFamily="2" charset="0"/>
            </a:endParaRPr>
          </a:p>
        </p:txBody>
      </p:sp>
      <p:pic>
        <p:nvPicPr>
          <p:cNvPr id="3" name="Picture 2" descr="A picture containing clock, object&#10;&#10;Description automatically generated">
            <a:extLst>
              <a:ext uri="{FF2B5EF4-FFF2-40B4-BE49-F238E27FC236}">
                <a16:creationId xmlns:a16="http://schemas.microsoft.com/office/drawing/2014/main" id="{45DFB58A-9CE5-42BD-83C7-E5FED814A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088" y="2708920"/>
            <a:ext cx="2987824" cy="9644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 close up of a logo&#10;&#10;Description automatically generated">
            <a:extLst>
              <a:ext uri="{FF2B5EF4-FFF2-40B4-BE49-F238E27FC236}">
                <a16:creationId xmlns:a16="http://schemas.microsoft.com/office/drawing/2014/main" id="{90FFA013-31EE-4661-9D3B-184B1A63F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832647" cy="582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a:extLst>
              <a:ext uri="{FF2B5EF4-FFF2-40B4-BE49-F238E27FC236}">
                <a16:creationId xmlns:a16="http://schemas.microsoft.com/office/drawing/2014/main" id="{9AAECE83-415F-4FC2-9B36-F9A1CE315EF2}"/>
              </a:ext>
            </a:extLst>
          </p:cNvPr>
          <p:cNvSpPr>
            <a:spLocks noGrp="1" noChangeArrowheads="1"/>
          </p:cNvSpPr>
          <p:nvPr>
            <p:ph type="title"/>
          </p:nvPr>
        </p:nvSpPr>
        <p:spPr bwMode="auto">
          <a:xfrm>
            <a:off x="452438" y="420688"/>
            <a:ext cx="7503938" cy="4778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rPr>
              <a:t>THE FEELINGS </a:t>
            </a:r>
            <a:br>
              <a:rPr lang="en-GB" altLang="en-US" sz="3200" dirty="0">
                <a:solidFill>
                  <a:srgbClr val="1C366B"/>
                </a:solidFill>
                <a:latin typeface="Oswald" panose="00000500000000000000" pitchFamily="2" charset="0"/>
                <a:ea typeface="Verdana" panose="020B0604030504040204" pitchFamily="34" charset="0"/>
              </a:rPr>
            </a:br>
            <a:r>
              <a:rPr lang="en-GB" altLang="en-US" sz="3200" dirty="0">
                <a:solidFill>
                  <a:srgbClr val="1C366B"/>
                </a:solidFill>
                <a:latin typeface="Oswald" panose="00000500000000000000" pitchFamily="2" charset="0"/>
                <a:ea typeface="Verdana" panose="020B0604030504040204" pitchFamily="34" charset="0"/>
              </a:rPr>
              <a:t>WHEEL</a:t>
            </a:r>
            <a:br>
              <a:rPr lang="en-GB" altLang="en-US" sz="3500" dirty="0">
                <a:latin typeface="Anton" panose="00000500000000000000" pitchFamily="2" charset="0"/>
                <a:ea typeface="Anton" panose="00000500000000000000" pitchFamily="2" charset="0"/>
                <a:cs typeface="Anton" panose="00000500000000000000" pitchFamily="2" charset="0"/>
              </a:rPr>
            </a:br>
            <a:br>
              <a:rPr lang="en-GB" dirty="0">
                <a:highlight>
                  <a:srgbClr val="FFFF00"/>
                </a:highlight>
              </a:rPr>
            </a:br>
            <a:endParaRPr lang="en-GB" altLang="en-US" sz="3500" dirty="0">
              <a:highlight>
                <a:srgbClr val="FFFF00"/>
              </a:highlight>
              <a:latin typeface="Anton" panose="00000500000000000000" pitchFamily="2" charset="0"/>
              <a:ea typeface="Anton" panose="00000500000000000000" pitchFamily="2" charset="0"/>
              <a:cs typeface="Anton" panose="00000500000000000000" pitchFamily="2" charset="0"/>
            </a:endParaRPr>
          </a:p>
        </p:txBody>
      </p:sp>
      <p:sp>
        <p:nvSpPr>
          <p:cNvPr id="37892" name="TextBox 1">
            <a:extLst>
              <a:ext uri="{FF2B5EF4-FFF2-40B4-BE49-F238E27FC236}">
                <a16:creationId xmlns:a16="http://schemas.microsoft.com/office/drawing/2014/main" id="{627FBBEB-3552-45B4-AF9E-02232D6F0871}"/>
              </a:ext>
            </a:extLst>
          </p:cNvPr>
          <p:cNvSpPr txBox="1">
            <a:spLocks noChangeArrowheads="1"/>
          </p:cNvSpPr>
          <p:nvPr/>
        </p:nvSpPr>
        <p:spPr bwMode="auto">
          <a:xfrm>
            <a:off x="71437" y="6451776"/>
            <a:ext cx="9001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GB" altLang="en-US" sz="1200" i="1" dirty="0">
                <a:latin typeface="Open Sans" panose="020B0606030504020204" pitchFamily="34" charset="0"/>
                <a:ea typeface="Open Sans" panose="020B0606030504020204" pitchFamily="34" charset="0"/>
                <a:cs typeface="Open Sans" panose="020B0606030504020204" pitchFamily="34" charset="0"/>
                <a:hlinkClick r:id="rId3"/>
              </a:rPr>
              <a:t>Roberts, Geoffrey, accessed online June 2020 from https://imgur.com/q6hcgsH</a:t>
            </a:r>
            <a:endParaRPr lang="en-GB" altLang="en-US" sz="1200" i="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91B8A29-66B5-4288-AE5A-ABBBEFD4C175}"/>
              </a:ext>
            </a:extLst>
          </p:cNvPr>
          <p:cNvSpPr>
            <a:spLocks noGrp="1" noChangeArrowheads="1"/>
          </p:cNvSpPr>
          <p:nvPr>
            <p:ph type="title"/>
          </p:nvPr>
        </p:nvSpPr>
        <p:spPr bwMode="auto">
          <a:xfrm>
            <a:off x="452438" y="214313"/>
            <a:ext cx="7359650" cy="4778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rPr>
              <a:t>THE STRESS BOTTLE</a:t>
            </a:r>
          </a:p>
        </p:txBody>
      </p:sp>
      <p:grpSp>
        <p:nvGrpSpPr>
          <p:cNvPr id="3" name="Group 2">
            <a:extLst>
              <a:ext uri="{FF2B5EF4-FFF2-40B4-BE49-F238E27FC236}">
                <a16:creationId xmlns:a16="http://schemas.microsoft.com/office/drawing/2014/main" id="{18EADCE3-9E87-4585-9EAD-BA5FF0CC43F4}"/>
              </a:ext>
            </a:extLst>
          </p:cNvPr>
          <p:cNvGrpSpPr/>
          <p:nvPr/>
        </p:nvGrpSpPr>
        <p:grpSpPr>
          <a:xfrm>
            <a:off x="971600" y="673488"/>
            <a:ext cx="6408712" cy="5785453"/>
            <a:chOff x="520700" y="630588"/>
            <a:chExt cx="6630988" cy="5986112"/>
          </a:xfrm>
        </p:grpSpPr>
        <p:grpSp>
          <p:nvGrpSpPr>
            <p:cNvPr id="2" name="Group 1">
              <a:extLst>
                <a:ext uri="{FF2B5EF4-FFF2-40B4-BE49-F238E27FC236}">
                  <a16:creationId xmlns:a16="http://schemas.microsoft.com/office/drawing/2014/main" id="{810FC896-7B6D-4AA9-996C-2C3F5BBB1A51}"/>
                </a:ext>
              </a:extLst>
            </p:cNvPr>
            <p:cNvGrpSpPr/>
            <p:nvPr/>
          </p:nvGrpSpPr>
          <p:grpSpPr>
            <a:xfrm>
              <a:off x="520700" y="630588"/>
              <a:ext cx="6630988" cy="5986112"/>
              <a:chOff x="520700" y="630588"/>
              <a:chExt cx="6630988" cy="5986112"/>
            </a:xfrm>
          </p:grpSpPr>
          <p:sp>
            <p:nvSpPr>
              <p:cNvPr id="12" name="TextBox 11">
                <a:extLst>
                  <a:ext uri="{FF2B5EF4-FFF2-40B4-BE49-F238E27FC236}">
                    <a16:creationId xmlns:a16="http://schemas.microsoft.com/office/drawing/2014/main" id="{916798DB-306A-4500-A3D2-A7810F337530}"/>
                  </a:ext>
                </a:extLst>
              </p:cNvPr>
              <p:cNvSpPr txBox="1"/>
              <p:nvPr/>
            </p:nvSpPr>
            <p:spPr>
              <a:xfrm>
                <a:off x="4041775" y="749300"/>
                <a:ext cx="2066836" cy="270684"/>
              </a:xfrm>
              <a:prstGeom prst="rect">
                <a:avLst/>
              </a:prstGeom>
              <a:noFill/>
            </p:spPr>
            <p:txBody>
              <a:bodyPr wrap="square">
                <a:spAutoFit/>
              </a:bodyPr>
              <a:lstStyle/>
              <a:p>
                <a:pPr>
                  <a:defRPr/>
                </a:pPr>
                <a:r>
                  <a:rPr lang="en-US" sz="1100"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Small every day stress</a:t>
                </a:r>
                <a:endParaRPr lang="en-GB" sz="1100"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8916" name="Group 65">
                <a:extLst>
                  <a:ext uri="{FF2B5EF4-FFF2-40B4-BE49-F238E27FC236}">
                    <a16:creationId xmlns:a16="http://schemas.microsoft.com/office/drawing/2014/main" id="{FF0D4B47-65E1-471D-9058-059E45435BFD}"/>
                  </a:ext>
                </a:extLst>
              </p:cNvPr>
              <p:cNvGrpSpPr>
                <a:grpSpLocks/>
              </p:cNvGrpSpPr>
              <p:nvPr/>
            </p:nvGrpSpPr>
            <p:grpSpPr bwMode="auto">
              <a:xfrm>
                <a:off x="520700" y="1071563"/>
                <a:ext cx="6630988" cy="5545137"/>
                <a:chOff x="550217" y="908720"/>
                <a:chExt cx="6631879" cy="5544617"/>
              </a:xfrm>
            </p:grpSpPr>
            <p:pic>
              <p:nvPicPr>
                <p:cNvPr id="38923" name="Picture 64">
                  <a:extLst>
                    <a:ext uri="{FF2B5EF4-FFF2-40B4-BE49-F238E27FC236}">
                      <a16:creationId xmlns:a16="http://schemas.microsoft.com/office/drawing/2014/main" id="{C782A781-67AB-493F-8E32-FADF584D3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875" r="1549" b="3091"/>
                <a:stretch>
                  <a:fillRect/>
                </a:stretch>
              </p:blipFill>
              <p:spPr bwMode="auto">
                <a:xfrm>
                  <a:off x="550217" y="908720"/>
                  <a:ext cx="6631879" cy="554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Rounded Corners 28">
                  <a:extLst>
                    <a:ext uri="{FF2B5EF4-FFF2-40B4-BE49-F238E27FC236}">
                      <a16:creationId xmlns:a16="http://schemas.microsoft.com/office/drawing/2014/main" id="{1892BF2D-B266-44CD-BDB7-8ECD31FECED1}"/>
                    </a:ext>
                  </a:extLst>
                </p:cNvPr>
                <p:cNvSpPr/>
                <p:nvPr/>
              </p:nvSpPr>
              <p:spPr>
                <a:xfrm>
                  <a:off x="3493337" y="2820825"/>
                  <a:ext cx="1099696" cy="490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latin typeface="Open Sans" panose="020B0606030504020204" pitchFamily="34" charset="0"/>
                      <a:ea typeface="Open Sans" panose="020B0606030504020204" pitchFamily="34" charset="0"/>
                      <a:cs typeface="Open Sans" panose="020B0606030504020204" pitchFamily="34" charset="0"/>
                    </a:rPr>
                    <a:t>Finances</a:t>
                  </a:r>
                  <a:endParaRPr lang="en-GB" sz="1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A75FBCE9-6EF8-44CE-B315-4A22630FB531}"/>
                    </a:ext>
                  </a:extLst>
                </p:cNvPr>
                <p:cNvSpPr/>
                <p:nvPr/>
              </p:nvSpPr>
              <p:spPr>
                <a:xfrm>
                  <a:off x="3562904" y="3294509"/>
                  <a:ext cx="919287" cy="941299"/>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Grief</a:t>
                  </a:r>
                  <a:endParaRPr lang="en-GB" sz="1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Rounded Corners 54">
                  <a:extLst>
                    <a:ext uri="{FF2B5EF4-FFF2-40B4-BE49-F238E27FC236}">
                      <a16:creationId xmlns:a16="http://schemas.microsoft.com/office/drawing/2014/main" id="{A0829D00-6993-44E3-AA54-3A57FBA0BB14}"/>
                    </a:ext>
                  </a:extLst>
                </p:cNvPr>
                <p:cNvSpPr/>
                <p:nvPr/>
              </p:nvSpPr>
              <p:spPr>
                <a:xfrm>
                  <a:off x="2844463" y="4237395"/>
                  <a:ext cx="1151092" cy="703197"/>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Lock-Down</a:t>
                  </a:r>
                </a:p>
              </p:txBody>
            </p:sp>
            <p:sp>
              <p:nvSpPr>
                <p:cNvPr id="59" name="Rectangle: Rounded Corners 58">
                  <a:extLst>
                    <a:ext uri="{FF2B5EF4-FFF2-40B4-BE49-F238E27FC236}">
                      <a16:creationId xmlns:a16="http://schemas.microsoft.com/office/drawing/2014/main" id="{48F9E3C6-0DB7-4485-BE88-C1318F5B81D2}"/>
                    </a:ext>
                  </a:extLst>
                </p:cNvPr>
                <p:cNvSpPr/>
                <p:nvPr/>
              </p:nvSpPr>
              <p:spPr>
                <a:xfrm>
                  <a:off x="4022547" y="4235808"/>
                  <a:ext cx="1152680" cy="701609"/>
                </a:xfrm>
                <a:prstGeom prst="round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Home Stress</a:t>
                  </a:r>
                </a:p>
              </p:txBody>
            </p:sp>
            <p:sp>
              <p:nvSpPr>
                <p:cNvPr id="56" name="Rectangle: Rounded Corners 55">
                  <a:extLst>
                    <a:ext uri="{FF2B5EF4-FFF2-40B4-BE49-F238E27FC236}">
                      <a16:creationId xmlns:a16="http://schemas.microsoft.com/office/drawing/2014/main" id="{F1D68080-B853-44AE-A6B4-9CA907ED6358}"/>
                    </a:ext>
                  </a:extLst>
                </p:cNvPr>
                <p:cNvSpPr/>
                <p:nvPr/>
              </p:nvSpPr>
              <p:spPr>
                <a:xfrm>
                  <a:off x="3087383" y="4981863"/>
                  <a:ext cx="1871914" cy="392075"/>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accent3">
                          <a:lumMod val="25000"/>
                        </a:schemeClr>
                      </a:solidFill>
                      <a:latin typeface="Open Sans" panose="020B0606030504020204" pitchFamily="34" charset="0"/>
                      <a:ea typeface="Open Sans" panose="020B0606030504020204" pitchFamily="34" charset="0"/>
                      <a:cs typeface="Open Sans" panose="020B0606030504020204" pitchFamily="34" charset="0"/>
                    </a:rPr>
                    <a:t>Distress at work</a:t>
                  </a:r>
                  <a:endParaRPr lang="en-GB" sz="1400" b="1" dirty="0">
                    <a:solidFill>
                      <a:schemeClr val="accent3">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Rectangle: Rounded Corners 56">
                  <a:extLst>
                    <a:ext uri="{FF2B5EF4-FFF2-40B4-BE49-F238E27FC236}">
                      <a16:creationId xmlns:a16="http://schemas.microsoft.com/office/drawing/2014/main" id="{C321DE70-5097-49C9-88F7-AF0692F87D90}"/>
                    </a:ext>
                  </a:extLst>
                </p:cNvPr>
                <p:cNvSpPr/>
                <p:nvPr/>
              </p:nvSpPr>
              <p:spPr>
                <a:xfrm>
                  <a:off x="2779366" y="5416797"/>
                  <a:ext cx="2527640" cy="398425"/>
                </a:xfrm>
                <a:prstGeom prst="roundRect">
                  <a:avLst/>
                </a:prstGeom>
                <a:solidFill>
                  <a:schemeClr val="accent4">
                    <a:lumMod val="25000"/>
                    <a:lumOff val="75000"/>
                  </a:schemeClr>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accent4">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Health / Risk Concerns</a:t>
                  </a:r>
                  <a:endParaRPr lang="en-GB" sz="1400" b="1" dirty="0">
                    <a:solidFill>
                      <a:schemeClr val="accent4">
                        <a:lumMod val="90000"/>
                        <a:lumOff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Rectangle: Rounded Corners 57">
                  <a:extLst>
                    <a:ext uri="{FF2B5EF4-FFF2-40B4-BE49-F238E27FC236}">
                      <a16:creationId xmlns:a16="http://schemas.microsoft.com/office/drawing/2014/main" id="{FDEA65BF-CF15-4ACD-8238-0AE45ECB8F68}"/>
                    </a:ext>
                  </a:extLst>
                </p:cNvPr>
                <p:cNvSpPr/>
                <p:nvPr/>
              </p:nvSpPr>
              <p:spPr>
                <a:xfrm>
                  <a:off x="3060392" y="5851731"/>
                  <a:ext cx="1871913" cy="392075"/>
                </a:xfrm>
                <a:prstGeom prst="roundRect">
                  <a:avLst/>
                </a:prstGeom>
                <a:solidFill>
                  <a:schemeClr val="bg1">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Past Events</a:t>
                  </a:r>
                  <a:endParaRPr lang="en-GB"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38917" name="Picture 10" descr="A picture containing light&#10;&#10;Description automatically generated">
                <a:extLst>
                  <a:ext uri="{FF2B5EF4-FFF2-40B4-BE49-F238E27FC236}">
                    <a16:creationId xmlns:a16="http://schemas.microsoft.com/office/drawing/2014/main" id="{BC299884-E616-4205-9D43-891A7225B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630588"/>
                <a:ext cx="358884" cy="50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 name="Group 69">
              <a:extLst>
                <a:ext uri="{FF2B5EF4-FFF2-40B4-BE49-F238E27FC236}">
                  <a16:creationId xmlns:a16="http://schemas.microsoft.com/office/drawing/2014/main" id="{3140A1BE-67C7-41B8-A367-73C3891F3612}"/>
                </a:ext>
              </a:extLst>
            </p:cNvPr>
            <p:cNvGrpSpPr>
              <a:grpSpLocks/>
            </p:cNvGrpSpPr>
            <p:nvPr/>
          </p:nvGrpSpPr>
          <p:grpSpPr bwMode="auto">
            <a:xfrm>
              <a:off x="5387975" y="5164138"/>
              <a:ext cx="1374775" cy="1338262"/>
              <a:chOff x="5788188" y="4524409"/>
              <a:chExt cx="1373818" cy="1338607"/>
            </a:xfrm>
          </p:grpSpPr>
          <p:pic>
            <p:nvPicPr>
              <p:cNvPr id="38920" name="Picture 68" descr="A picture containing drawing&#10;&#10;Description automatically generated">
                <a:extLst>
                  <a:ext uri="{FF2B5EF4-FFF2-40B4-BE49-F238E27FC236}">
                    <a16:creationId xmlns:a16="http://schemas.microsoft.com/office/drawing/2014/main" id="{C49D289D-9516-41E3-BACC-855092743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8188" y="4524409"/>
                <a:ext cx="1373818" cy="97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78" descr="A picture containing light&#10;&#10;Description automatically generated">
                <a:extLst>
                  <a:ext uri="{FF2B5EF4-FFF2-40B4-BE49-F238E27FC236}">
                    <a16:creationId xmlns:a16="http://schemas.microsoft.com/office/drawing/2014/main" id="{22257CD8-C862-4F8F-9942-14E1F9045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219" y="5392747"/>
                <a:ext cx="196659" cy="27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79" descr="A picture containing light&#10;&#10;Description automatically generated">
                <a:extLst>
                  <a:ext uri="{FF2B5EF4-FFF2-40B4-BE49-F238E27FC236}">
                    <a16:creationId xmlns:a16="http://schemas.microsoft.com/office/drawing/2014/main" id="{D1679757-4BAB-44D5-981B-3CF451FA5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659" y="5585787"/>
                <a:ext cx="196659" cy="27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8919" name="TextBox 1">
            <a:extLst>
              <a:ext uri="{FF2B5EF4-FFF2-40B4-BE49-F238E27FC236}">
                <a16:creationId xmlns:a16="http://schemas.microsoft.com/office/drawing/2014/main" id="{A6C8A761-CBEB-4975-86E1-816F6A7EDA56}"/>
              </a:ext>
            </a:extLst>
          </p:cNvPr>
          <p:cNvSpPr txBox="1">
            <a:spLocks noChangeArrowheads="1"/>
          </p:cNvSpPr>
          <p:nvPr/>
        </p:nvSpPr>
        <p:spPr bwMode="auto">
          <a:xfrm>
            <a:off x="4500563" y="6600825"/>
            <a:ext cx="4624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GB" altLang="en-US" sz="1000" i="1"/>
              <a:t>Adapted from Sherwood Forest Hospital NHS Trust: </a:t>
            </a:r>
            <a:r>
              <a:rPr lang="en-GB" altLang="en-US" sz="1000" i="1">
                <a:hlinkClick r:id="rId5"/>
              </a:rPr>
              <a:t>https://www.sfh-tr.nhs.uk</a:t>
            </a:r>
            <a:endParaRPr lang="en-GB" altLang="en-US" sz="100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0E4C3C8-E365-4587-AF38-F7271692FA36}"/>
              </a:ext>
            </a:extLst>
          </p:cNvPr>
          <p:cNvSpPr>
            <a:spLocks noGrp="1" noChangeArrowheads="1"/>
          </p:cNvSpPr>
          <p:nvPr>
            <p:ph type="title"/>
          </p:nvPr>
        </p:nvSpPr>
        <p:spPr bwMode="auto">
          <a:xfrm>
            <a:off x="952500" y="1700213"/>
            <a:ext cx="5473700" cy="267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5000" dirty="0">
                <a:solidFill>
                  <a:srgbClr val="1C366B"/>
                </a:solidFill>
                <a:latin typeface="Oswald" panose="00000500000000000000" pitchFamily="2" charset="0"/>
              </a:rPr>
              <a:t>PROVIDING PSYCHOLOGICAL SUPPORT TO STAFF DURING COVID-19</a:t>
            </a:r>
            <a:endParaRPr lang="en-GB" altLang="en-US" sz="5000" dirty="0">
              <a:solidFill>
                <a:srgbClr val="1C366B"/>
              </a:solidFill>
              <a:latin typeface="Oswald" panose="000005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9EF4CD7-F1C2-485A-A5C9-EE08E45B8A5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rPr>
              <a:t>PROVIDING SUPPORT TO STAFF</a:t>
            </a:r>
          </a:p>
        </p:txBody>
      </p:sp>
      <p:sp>
        <p:nvSpPr>
          <p:cNvPr id="40963" name="Text Placeholder 2">
            <a:extLst>
              <a:ext uri="{FF2B5EF4-FFF2-40B4-BE49-F238E27FC236}">
                <a16:creationId xmlns:a16="http://schemas.microsoft.com/office/drawing/2014/main" id="{27CB25C1-ED05-4B13-9598-5EEF78019CD8}"/>
              </a:ext>
            </a:extLst>
          </p:cNvPr>
          <p:cNvSpPr>
            <a:spLocks noGrp="1" noChangeArrowheads="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ea typeface="Libre Baskerville" panose="02000000000000000000" pitchFamily="2" charset="0"/>
                <a:cs typeface="Libre Baskerville" panose="02000000000000000000" pitchFamily="2" charset="0"/>
              </a:rPr>
              <a:t>A ‘stepped’ approach is recommended: </a:t>
            </a:r>
          </a:p>
        </p:txBody>
      </p:sp>
      <p:graphicFrame>
        <p:nvGraphicFramePr>
          <p:cNvPr id="5" name="Diagram 4">
            <a:extLst>
              <a:ext uri="{FF2B5EF4-FFF2-40B4-BE49-F238E27FC236}">
                <a16:creationId xmlns:a16="http://schemas.microsoft.com/office/drawing/2014/main" id="{01B49F22-700C-4A47-9A93-DE12938186EF}"/>
              </a:ext>
            </a:extLst>
          </p:cNvPr>
          <p:cNvGraphicFramePr/>
          <p:nvPr>
            <p:extLst>
              <p:ext uri="{D42A27DB-BD31-4B8C-83A1-F6EECF244321}">
                <p14:modId xmlns:p14="http://schemas.microsoft.com/office/powerpoint/2010/main" val="1098025942"/>
              </p:ext>
            </p:extLst>
          </p:nvPr>
        </p:nvGraphicFramePr>
        <p:xfrm>
          <a:off x="1619672" y="1180167"/>
          <a:ext cx="6936432" cy="4962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a:extLst>
              <a:ext uri="{FF2B5EF4-FFF2-40B4-BE49-F238E27FC236}">
                <a16:creationId xmlns:a16="http://schemas.microsoft.com/office/drawing/2014/main" id="{EEEAEFF1-369A-49EA-A0B9-BE78CDB89BDF}"/>
              </a:ext>
            </a:extLst>
          </p:cNvPr>
          <p:cNvSpPr txBox="1">
            <a:spLocks/>
          </p:cNvSpPr>
          <p:nvPr/>
        </p:nvSpPr>
        <p:spPr>
          <a:xfrm>
            <a:off x="900113" y="6437313"/>
            <a:ext cx="8078787" cy="330200"/>
          </a:xfrm>
          <a:prstGeom prst="rect">
            <a:avLst/>
          </a:prstGeom>
        </p:spPr>
        <p:txBody>
          <a:bodyPr/>
          <a:lstStyle>
            <a:lvl1pPr algn="l" rtl="0" eaLnBrk="0" fontAlgn="base" hangingPunct="0">
              <a:lnSpc>
                <a:spcPct val="90000"/>
              </a:lnSpc>
              <a:spcBef>
                <a:spcPts val="1000"/>
              </a:spcBef>
              <a:spcAft>
                <a:spcPct val="0"/>
              </a:spcAft>
              <a:buFont typeface="Arial" panose="020B0604020202020204" pitchFamily="34" charset="0"/>
              <a:defRPr sz="2000" kern="1200">
                <a:solidFill>
                  <a:schemeClr val="tx1"/>
                </a:solidFill>
                <a:latin typeface="Libre Baskerville" charset="0"/>
                <a:ea typeface="Libre Baskerville" charset="0"/>
                <a:cs typeface="Libre Baskerville"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Libre Baskerville" panose="02000000000000000000" pitchFamily="2" charset="0"/>
                <a:cs typeface="Libre Baskerville" panose="02000000000000000000"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Libre Baskerville" panose="02000000000000000000" pitchFamily="2" charset="0"/>
                <a:cs typeface="Libre Baskerville" panose="02000000000000000000"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Libre Baskerville" panose="02000000000000000000" pitchFamily="2" charset="0"/>
                <a:cs typeface="Libre Baskerville" panose="02000000000000000000"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Libre Baskerville" panose="02000000000000000000" pitchFamily="2" charset="0"/>
                <a:cs typeface="Libre Baskerville" panose="020000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endParaRPr lang="en-GB" dirty="0">
              <a:latin typeface="+mn-lt"/>
            </a:endParaRPr>
          </a:p>
        </p:txBody>
      </p:sp>
      <p:sp>
        <p:nvSpPr>
          <p:cNvPr id="40966" name="Text Placeholder 2">
            <a:extLst>
              <a:ext uri="{FF2B5EF4-FFF2-40B4-BE49-F238E27FC236}">
                <a16:creationId xmlns:a16="http://schemas.microsoft.com/office/drawing/2014/main" id="{66EFB506-B210-499B-9775-0D484D39231D}"/>
              </a:ext>
            </a:extLst>
          </p:cNvPr>
          <p:cNvSpPr txBox="1">
            <a:spLocks noChangeArrowheads="1"/>
          </p:cNvSpPr>
          <p:nvPr/>
        </p:nvSpPr>
        <p:spPr bwMode="auto">
          <a:xfrm>
            <a:off x="468313" y="6411913"/>
            <a:ext cx="8496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000"/>
              </a:spcBef>
              <a:buFont typeface="Arial" panose="020B0604020202020204" pitchFamily="34" charset="0"/>
              <a:buNone/>
            </a:pPr>
            <a:r>
              <a:rPr lang="en-GB" altLang="en-US" sz="1100" i="1" dirty="0">
                <a:latin typeface="Open Sans" panose="020B0606030504020204" pitchFamily="34" charset="0"/>
                <a:ea typeface="Open Sans" panose="020B0606030504020204" pitchFamily="34" charset="0"/>
                <a:cs typeface="Open Sans" panose="020B0606030504020204" pitchFamily="34" charset="0"/>
              </a:rPr>
              <a:t>The British Psychological Society (2020) </a:t>
            </a:r>
            <a:r>
              <a:rPr lang="en-US" altLang="en-US" sz="1100" i="1" dirty="0">
                <a:latin typeface="Open Sans" panose="020B0606030504020204" pitchFamily="34" charset="0"/>
                <a:ea typeface="Open Sans" panose="020B0606030504020204" pitchFamily="34" charset="0"/>
                <a:cs typeface="Open Sans" panose="020B0606030504020204" pitchFamily="34" charset="0"/>
              </a:rPr>
              <a:t>Guidance for psychological professionals during the COVID-19 pandemic</a:t>
            </a:r>
          </a:p>
          <a:p>
            <a:pPr>
              <a:lnSpc>
                <a:spcPct val="90000"/>
              </a:lnSpc>
              <a:spcBef>
                <a:spcPts val="1000"/>
              </a:spcBef>
              <a:buFont typeface="Arial" panose="020B0604020202020204" pitchFamily="34" charset="0"/>
              <a:buNone/>
            </a:pPr>
            <a:endParaRPr lang="en-GB" altLang="en-US" sz="1100" i="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539883F-C563-4C42-B793-FC1A531DCE04}"/>
              </a:ext>
            </a:extLst>
          </p:cNvPr>
          <p:cNvSpPr>
            <a:spLocks noGrp="1" noChangeArrowheads="1"/>
          </p:cNvSpPr>
          <p:nvPr>
            <p:ph type="title"/>
          </p:nvPr>
        </p:nvSpPr>
        <p:spPr bwMode="auto">
          <a:xfrm>
            <a:off x="952500" y="981075"/>
            <a:ext cx="5473700" cy="267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5000" dirty="0">
                <a:solidFill>
                  <a:srgbClr val="1C366B"/>
                </a:solidFill>
                <a:latin typeface="Oswald" panose="00000500000000000000" pitchFamily="2" charset="0"/>
              </a:rPr>
              <a:t>COVID-19: </a:t>
            </a:r>
            <a:br>
              <a:rPr lang="en-GB" altLang="en-US" sz="5000" dirty="0">
                <a:solidFill>
                  <a:srgbClr val="1C366B"/>
                </a:solidFill>
                <a:latin typeface="Oswald" panose="00000500000000000000" pitchFamily="2" charset="0"/>
              </a:rPr>
            </a:br>
            <a:r>
              <a:rPr lang="en-GB" altLang="en-US" sz="5000" dirty="0">
                <a:solidFill>
                  <a:srgbClr val="1C366B"/>
                </a:solidFill>
                <a:latin typeface="Oswald" panose="00000500000000000000" pitchFamily="2" charset="0"/>
              </a:rPr>
              <a:t>3 PHASES OF PSYCHOLOGICAL RESPONSE</a:t>
            </a:r>
          </a:p>
        </p:txBody>
      </p:sp>
      <p:sp>
        <p:nvSpPr>
          <p:cNvPr id="41987" name="Subtitle 1">
            <a:extLst>
              <a:ext uri="{FF2B5EF4-FFF2-40B4-BE49-F238E27FC236}">
                <a16:creationId xmlns:a16="http://schemas.microsoft.com/office/drawing/2014/main" id="{A2FD5075-E49E-4E9A-AC3A-A9ABEC49FA2E}"/>
              </a:ext>
            </a:extLst>
          </p:cNvPr>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a:latin typeface="Libre Baskerville" panose="02000000000000000000" pitchFamily="2" charset="0"/>
              <a:ea typeface="Libre Baskerville" panose="02000000000000000000" pitchFamily="2" charset="0"/>
              <a:cs typeface="Libre Baskerville" panose="020000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8298-0066-451B-A310-A911A6A16573}"/>
              </a:ext>
            </a:extLst>
          </p:cNvPr>
          <p:cNvSpPr>
            <a:spLocks noGrp="1"/>
          </p:cNvSpPr>
          <p:nvPr>
            <p:ph type="title"/>
          </p:nvPr>
        </p:nvSpPr>
        <p:spPr/>
        <p:txBody>
          <a:bodyPr/>
          <a:lstStyle/>
          <a:p>
            <a:pPr>
              <a:defRPr/>
            </a:pPr>
            <a:r>
              <a:rPr lang="en-GB" sz="3200" dirty="0">
                <a:solidFill>
                  <a:srgbClr val="1C366B"/>
                </a:solidFill>
                <a:latin typeface="Oswald" panose="00000500000000000000" pitchFamily="2" charset="0"/>
                <a:ea typeface="Verdana" panose="020B0604030504040204" pitchFamily="34" charset="0"/>
              </a:rPr>
              <a:t>COVID-19: 3 PHASES OF RESPONSE</a:t>
            </a:r>
            <a:br>
              <a:rPr lang="en-GB" dirty="0">
                <a:solidFill>
                  <a:srgbClr val="1C366B"/>
                </a:solidFill>
              </a:rPr>
            </a:br>
            <a:br>
              <a:rPr lang="en-GB" dirty="0">
                <a:solidFill>
                  <a:srgbClr val="1C366B"/>
                </a:solidFill>
              </a:rPr>
            </a:br>
            <a:br>
              <a:rPr lang="en-GB" dirty="0">
                <a:solidFill>
                  <a:srgbClr val="1C366B"/>
                </a:solidFill>
              </a:rPr>
            </a:br>
            <a:r>
              <a:rPr lang="en-GB" sz="2400" dirty="0">
                <a:solidFill>
                  <a:srgbClr val="1C366B"/>
                </a:solidFill>
                <a:latin typeface="Merriweather" panose="00000500000000000000" pitchFamily="2" charset="0"/>
              </a:rPr>
              <a:t>There are 3 likely phases of Psychological Response In Healthcare Workers:</a:t>
            </a:r>
            <a:endParaRPr lang="en-GB" sz="2600" dirty="0">
              <a:solidFill>
                <a:srgbClr val="1C366B"/>
              </a:solidFill>
              <a:latin typeface="Merriweather" panose="00000500000000000000" pitchFamily="2" charset="0"/>
            </a:endParaRPr>
          </a:p>
        </p:txBody>
      </p:sp>
      <p:sp>
        <p:nvSpPr>
          <p:cNvPr id="43011" name="Text Placeholder 2">
            <a:extLst>
              <a:ext uri="{FF2B5EF4-FFF2-40B4-BE49-F238E27FC236}">
                <a16:creationId xmlns:a16="http://schemas.microsoft.com/office/drawing/2014/main" id="{7B39B41D-561D-4B74-BE5D-648E250EC1A8}"/>
              </a:ext>
            </a:extLst>
          </p:cNvPr>
          <p:cNvSpPr>
            <a:spLocks noGrp="1" noChangeArrowheads="1"/>
          </p:cNvSpPr>
          <p:nvPr>
            <p:ph type="body" sz="quarter" idx="10"/>
          </p:nvPr>
        </p:nvSpPr>
        <p:spPr bwMode="auto">
          <a:xfrm>
            <a:off x="468313" y="6338888"/>
            <a:ext cx="8493125"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GB" altLang="en-US" sz="1100" dirty="0">
                <a:latin typeface="Open Sans" panose="020B0606030504020204" pitchFamily="34" charset="0"/>
                <a:ea typeface="Open Sans" panose="020B0606030504020204" pitchFamily="34" charset="0"/>
                <a:cs typeface="Open Sans" panose="020B0606030504020204" pitchFamily="34" charset="0"/>
              </a:rPr>
              <a:t>The British Psychological Society (2020) </a:t>
            </a:r>
            <a:r>
              <a:rPr lang="en-US" altLang="en-US" sz="1100" dirty="0">
                <a:latin typeface="Open Sans" panose="020B0606030504020204" pitchFamily="34" charset="0"/>
                <a:ea typeface="Open Sans" panose="020B0606030504020204" pitchFamily="34" charset="0"/>
                <a:cs typeface="Open Sans" panose="020B0606030504020204" pitchFamily="34" charset="0"/>
              </a:rPr>
              <a:t>Guidance for psychological professionals during the COVID-19 pandemic</a:t>
            </a:r>
          </a:p>
          <a:p>
            <a:endParaRPr lang="en-GB"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2ACF5F7F-1373-420F-870A-BF9AA80ECC81}"/>
              </a:ext>
            </a:extLst>
          </p:cNvPr>
          <p:cNvSpPr>
            <a:spLocks noGrp="1"/>
          </p:cNvSpPr>
          <p:nvPr>
            <p:ph type="body" sz="quarter" idx="11"/>
          </p:nvPr>
        </p:nvSpPr>
        <p:spPr>
          <a:xfrm>
            <a:off x="452438" y="1908175"/>
            <a:ext cx="8509000" cy="944761"/>
          </a:xfrm>
        </p:spPr>
        <p:txBody>
          <a:bodyPr/>
          <a:lstStyle/>
          <a:p>
            <a:pPr>
              <a:defRPr/>
            </a:pPr>
            <a:r>
              <a:rPr lang="en-GB" dirty="0"/>
              <a:t> </a:t>
            </a:r>
          </a:p>
        </p:txBody>
      </p:sp>
      <p:graphicFrame>
        <p:nvGraphicFramePr>
          <p:cNvPr id="6" name="Diagram 5">
            <a:extLst>
              <a:ext uri="{FF2B5EF4-FFF2-40B4-BE49-F238E27FC236}">
                <a16:creationId xmlns:a16="http://schemas.microsoft.com/office/drawing/2014/main" id="{587C5408-E9F9-4D7B-A0F7-92A783BA1755}"/>
              </a:ext>
            </a:extLst>
          </p:cNvPr>
          <p:cNvGraphicFramePr/>
          <p:nvPr>
            <p:extLst>
              <p:ext uri="{D42A27DB-BD31-4B8C-83A1-F6EECF244321}">
                <p14:modId xmlns:p14="http://schemas.microsoft.com/office/powerpoint/2010/main" val="2634447143"/>
              </p:ext>
            </p:extLst>
          </p:nvPr>
        </p:nvGraphicFramePr>
        <p:xfrm>
          <a:off x="611560" y="1556792"/>
          <a:ext cx="8080002" cy="4536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D4DF6D36-4DC6-469F-8F13-6DA2BAB8D92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US" altLang="en-US" sz="3200" dirty="0">
                <a:solidFill>
                  <a:srgbClr val="1C366B"/>
                </a:solidFill>
                <a:latin typeface="Oswald" panose="00000500000000000000" pitchFamily="2" charset="0"/>
                <a:ea typeface="Verdana" panose="020B0604030504040204" pitchFamily="34" charset="0"/>
              </a:rPr>
              <a:t>PHASE 1: PREPARATION PHASE </a:t>
            </a:r>
            <a:endParaRPr lang="en-GB" altLang="en-US" sz="3200" dirty="0">
              <a:solidFill>
                <a:srgbClr val="1C366B"/>
              </a:solidFill>
              <a:latin typeface="Oswald" panose="00000500000000000000" pitchFamily="2" charset="0"/>
              <a:ea typeface="Verdana" panose="020B0604030504040204" pitchFamily="34" charset="0"/>
            </a:endParaRPr>
          </a:p>
        </p:txBody>
      </p:sp>
      <p:graphicFrame>
        <p:nvGraphicFramePr>
          <p:cNvPr id="5" name="Diagram 4">
            <a:extLst>
              <a:ext uri="{FF2B5EF4-FFF2-40B4-BE49-F238E27FC236}">
                <a16:creationId xmlns:a16="http://schemas.microsoft.com/office/drawing/2014/main" id="{B4DEE861-8ABA-4F0C-8B70-84D96F161D94}"/>
              </a:ext>
            </a:extLst>
          </p:cNvPr>
          <p:cNvGraphicFramePr/>
          <p:nvPr>
            <p:extLst>
              <p:ext uri="{D42A27DB-BD31-4B8C-83A1-F6EECF244321}">
                <p14:modId xmlns:p14="http://schemas.microsoft.com/office/powerpoint/2010/main" val="3000842654"/>
              </p:ext>
            </p:extLst>
          </p:nvPr>
        </p:nvGraphicFramePr>
        <p:xfrm>
          <a:off x="995772" y="1124744"/>
          <a:ext cx="715245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6" name="Text Placeholder 2">
            <a:extLst>
              <a:ext uri="{FF2B5EF4-FFF2-40B4-BE49-F238E27FC236}">
                <a16:creationId xmlns:a16="http://schemas.microsoft.com/office/drawing/2014/main" id="{18406D96-CCBA-4AD5-AA03-10C94604E00E}"/>
              </a:ext>
            </a:extLst>
          </p:cNvPr>
          <p:cNvSpPr txBox="1">
            <a:spLocks noChangeArrowheads="1"/>
          </p:cNvSpPr>
          <p:nvPr/>
        </p:nvSpPr>
        <p:spPr bwMode="auto">
          <a:xfrm>
            <a:off x="539750" y="6338888"/>
            <a:ext cx="84248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000"/>
              </a:spcBef>
              <a:buFont typeface="Arial" panose="020B0604020202020204" pitchFamily="34" charset="0"/>
              <a:buNone/>
            </a:pPr>
            <a:r>
              <a:rPr lang="en-GB" altLang="en-US" sz="1100" dirty="0">
                <a:latin typeface="Open Sans" panose="020B0606030504020204" pitchFamily="34" charset="0"/>
                <a:ea typeface="Open Sans" panose="020B0606030504020204" pitchFamily="34" charset="0"/>
                <a:cs typeface="Open Sans" panose="020B0606030504020204" pitchFamily="34" charset="0"/>
              </a:rPr>
              <a:t>The British Psychological Society (2020) </a:t>
            </a:r>
            <a:r>
              <a:rPr lang="en-US" altLang="en-US" sz="1100" dirty="0">
                <a:latin typeface="Open Sans" panose="020B0606030504020204" pitchFamily="34" charset="0"/>
                <a:ea typeface="Open Sans" panose="020B0606030504020204" pitchFamily="34" charset="0"/>
                <a:cs typeface="Open Sans" panose="020B0606030504020204" pitchFamily="34" charset="0"/>
              </a:rPr>
              <a:t>Guidance for psychological professionals during the COVID-19 pandemic</a:t>
            </a:r>
          </a:p>
          <a:p>
            <a:pPr>
              <a:lnSpc>
                <a:spcPct val="90000"/>
              </a:lnSpc>
              <a:spcBef>
                <a:spcPts val="1000"/>
              </a:spcBef>
              <a:buFont typeface="Arial" panose="020B0604020202020204" pitchFamily="34" charset="0"/>
              <a:buNone/>
            </a:pPr>
            <a:endParaRPr lang="en-GB" altLang="en-US"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4939664-C903-4E10-B920-E32B1F26775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US" altLang="en-US" sz="3200" dirty="0">
                <a:solidFill>
                  <a:srgbClr val="1C366B"/>
                </a:solidFill>
                <a:latin typeface="Oswald" panose="00000500000000000000" pitchFamily="2" charset="0"/>
                <a:ea typeface="Verdana" panose="020B0604030504040204" pitchFamily="34" charset="0"/>
              </a:rPr>
              <a:t>PHASE 2: ACTION PHASE I </a:t>
            </a:r>
            <a:endParaRPr lang="en-GB" altLang="en-US" sz="3200" dirty="0">
              <a:solidFill>
                <a:srgbClr val="1C366B"/>
              </a:solidFill>
              <a:latin typeface="Oswald" panose="00000500000000000000" pitchFamily="2" charset="0"/>
              <a:ea typeface="Verdana" panose="020B0604030504040204" pitchFamily="34" charset="0"/>
            </a:endParaRPr>
          </a:p>
        </p:txBody>
      </p:sp>
      <p:graphicFrame>
        <p:nvGraphicFramePr>
          <p:cNvPr id="5" name="Diagram 4">
            <a:extLst>
              <a:ext uri="{FF2B5EF4-FFF2-40B4-BE49-F238E27FC236}">
                <a16:creationId xmlns:a16="http://schemas.microsoft.com/office/drawing/2014/main" id="{B4DEE861-8ABA-4F0C-8B70-84D96F161D94}"/>
              </a:ext>
            </a:extLst>
          </p:cNvPr>
          <p:cNvGraphicFramePr/>
          <p:nvPr>
            <p:extLst>
              <p:ext uri="{D42A27DB-BD31-4B8C-83A1-F6EECF244321}">
                <p14:modId xmlns:p14="http://schemas.microsoft.com/office/powerpoint/2010/main" val="44907775"/>
              </p:ext>
            </p:extLst>
          </p:nvPr>
        </p:nvGraphicFramePr>
        <p:xfrm>
          <a:off x="659904" y="1052736"/>
          <a:ext cx="715245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60" name="Text Placeholder 2">
            <a:extLst>
              <a:ext uri="{FF2B5EF4-FFF2-40B4-BE49-F238E27FC236}">
                <a16:creationId xmlns:a16="http://schemas.microsoft.com/office/drawing/2014/main" id="{84EE8D1F-65E2-4B6C-B4BA-B8EBDE76ABA5}"/>
              </a:ext>
            </a:extLst>
          </p:cNvPr>
          <p:cNvSpPr txBox="1">
            <a:spLocks noChangeArrowheads="1"/>
          </p:cNvSpPr>
          <p:nvPr/>
        </p:nvSpPr>
        <p:spPr bwMode="auto">
          <a:xfrm>
            <a:off x="466439" y="6437693"/>
            <a:ext cx="8509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000"/>
              </a:spcBef>
              <a:buFont typeface="Arial" panose="020B0604020202020204" pitchFamily="34" charset="0"/>
              <a:buNone/>
            </a:pPr>
            <a:r>
              <a:rPr lang="en-GB" altLang="en-US" sz="11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British Psychological Society (2020) </a:t>
            </a:r>
            <a:r>
              <a:rPr lang="en-US" altLang="en-US" sz="11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Guidance for psychological professionals during the COVID-19 pandemic</a:t>
            </a:r>
          </a:p>
          <a:p>
            <a:pPr>
              <a:lnSpc>
                <a:spcPct val="90000"/>
              </a:lnSpc>
              <a:spcBef>
                <a:spcPts val="1000"/>
              </a:spcBef>
              <a:buFont typeface="Arial" panose="020B0604020202020204" pitchFamily="34" charset="0"/>
              <a:buNone/>
            </a:pPr>
            <a:endParaRPr lang="en-GB" altLang="en-US" sz="11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00FC435-007D-436F-BAB0-AE65EE4C6E2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US" altLang="en-US" sz="3200" dirty="0">
                <a:solidFill>
                  <a:srgbClr val="1C366B"/>
                </a:solidFill>
                <a:latin typeface="Oswald" panose="00000500000000000000" pitchFamily="2" charset="0"/>
                <a:ea typeface="Verdana" panose="020B0604030504040204" pitchFamily="34" charset="0"/>
              </a:rPr>
              <a:t>PHASE 2: ACTION PHASE II </a:t>
            </a:r>
            <a:endParaRPr lang="en-GB" altLang="en-US" sz="3200" dirty="0">
              <a:solidFill>
                <a:srgbClr val="1C366B"/>
              </a:solidFill>
              <a:latin typeface="Oswald" panose="00000500000000000000" pitchFamily="2" charset="0"/>
              <a:ea typeface="Verdana" panose="020B0604030504040204" pitchFamily="34" charset="0"/>
            </a:endParaRPr>
          </a:p>
        </p:txBody>
      </p:sp>
      <p:graphicFrame>
        <p:nvGraphicFramePr>
          <p:cNvPr id="5" name="Diagram 4">
            <a:extLst>
              <a:ext uri="{FF2B5EF4-FFF2-40B4-BE49-F238E27FC236}">
                <a16:creationId xmlns:a16="http://schemas.microsoft.com/office/drawing/2014/main" id="{B4DEE861-8ABA-4F0C-8B70-84D96F161D94}"/>
              </a:ext>
            </a:extLst>
          </p:cNvPr>
          <p:cNvGraphicFramePr/>
          <p:nvPr>
            <p:extLst>
              <p:ext uri="{D42A27DB-BD31-4B8C-83A1-F6EECF244321}">
                <p14:modId xmlns:p14="http://schemas.microsoft.com/office/powerpoint/2010/main" val="851049369"/>
              </p:ext>
            </p:extLst>
          </p:nvPr>
        </p:nvGraphicFramePr>
        <p:xfrm>
          <a:off x="659904" y="1052736"/>
          <a:ext cx="715245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4" name="Text Placeholder 2">
            <a:extLst>
              <a:ext uri="{FF2B5EF4-FFF2-40B4-BE49-F238E27FC236}">
                <a16:creationId xmlns:a16="http://schemas.microsoft.com/office/drawing/2014/main" id="{C44DEF5C-6AFE-4D10-AF60-574560465884}"/>
              </a:ext>
            </a:extLst>
          </p:cNvPr>
          <p:cNvSpPr txBox="1">
            <a:spLocks noChangeArrowheads="1"/>
          </p:cNvSpPr>
          <p:nvPr/>
        </p:nvSpPr>
        <p:spPr bwMode="auto">
          <a:xfrm>
            <a:off x="468313" y="6338888"/>
            <a:ext cx="84931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000"/>
              </a:spcBef>
              <a:buFont typeface="Arial" panose="020B0604020202020204" pitchFamily="34" charset="0"/>
              <a:buNone/>
            </a:pPr>
            <a:r>
              <a:rPr lang="en-GB" altLang="en-US" sz="11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British Psychological Society (2020) </a:t>
            </a:r>
            <a:r>
              <a:rPr lang="en-US" altLang="en-US" sz="11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Guidance for psychological professionals during the COVID-19 pandemic</a:t>
            </a:r>
          </a:p>
          <a:p>
            <a:pPr>
              <a:lnSpc>
                <a:spcPct val="90000"/>
              </a:lnSpc>
              <a:spcBef>
                <a:spcPts val="1000"/>
              </a:spcBef>
              <a:buFont typeface="Arial" panose="020B0604020202020204" pitchFamily="34" charset="0"/>
              <a:buNone/>
            </a:pPr>
            <a:endParaRPr lang="en-GB" altLang="en-US" sz="11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E557A9F-CA92-48FB-8D3F-DEA45D50760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US" altLang="en-US" sz="3200" dirty="0">
                <a:solidFill>
                  <a:srgbClr val="1C366B"/>
                </a:solidFill>
                <a:latin typeface="Oswald" panose="00000500000000000000" pitchFamily="2" charset="0"/>
                <a:ea typeface="Verdana" panose="020B0604030504040204" pitchFamily="34" charset="0"/>
              </a:rPr>
              <a:t>PHASE 3: RECOVERY </a:t>
            </a:r>
            <a:endParaRPr lang="en-GB" altLang="en-US" sz="3200" dirty="0">
              <a:solidFill>
                <a:srgbClr val="1C366B"/>
              </a:solidFill>
              <a:latin typeface="Oswald" panose="00000500000000000000" pitchFamily="2" charset="0"/>
              <a:ea typeface="Verdana" panose="020B0604030504040204" pitchFamily="34" charset="0"/>
            </a:endParaRPr>
          </a:p>
        </p:txBody>
      </p:sp>
      <p:graphicFrame>
        <p:nvGraphicFramePr>
          <p:cNvPr id="5" name="Diagram 4">
            <a:extLst>
              <a:ext uri="{FF2B5EF4-FFF2-40B4-BE49-F238E27FC236}">
                <a16:creationId xmlns:a16="http://schemas.microsoft.com/office/drawing/2014/main" id="{B4DEE861-8ABA-4F0C-8B70-84D96F161D94}"/>
              </a:ext>
            </a:extLst>
          </p:cNvPr>
          <p:cNvGraphicFramePr/>
          <p:nvPr>
            <p:extLst>
              <p:ext uri="{D42A27DB-BD31-4B8C-83A1-F6EECF244321}">
                <p14:modId xmlns:p14="http://schemas.microsoft.com/office/powerpoint/2010/main" val="2420162918"/>
              </p:ext>
            </p:extLst>
          </p:nvPr>
        </p:nvGraphicFramePr>
        <p:xfrm>
          <a:off x="666750" y="980728"/>
          <a:ext cx="8080375"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8" name="Text Placeholder 2">
            <a:extLst>
              <a:ext uri="{FF2B5EF4-FFF2-40B4-BE49-F238E27FC236}">
                <a16:creationId xmlns:a16="http://schemas.microsoft.com/office/drawing/2014/main" id="{55F14EB2-18EE-4231-B3A0-D5EF174989CD}"/>
              </a:ext>
            </a:extLst>
          </p:cNvPr>
          <p:cNvSpPr txBox="1">
            <a:spLocks noChangeArrowheads="1"/>
          </p:cNvSpPr>
          <p:nvPr/>
        </p:nvSpPr>
        <p:spPr bwMode="auto">
          <a:xfrm>
            <a:off x="452438" y="6338888"/>
            <a:ext cx="8509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000"/>
              </a:spcBef>
              <a:buFont typeface="Arial" panose="020B0604020202020204" pitchFamily="34" charset="0"/>
              <a:buNone/>
            </a:pPr>
            <a:r>
              <a:rPr lang="en-GB" altLang="en-US" sz="1100">
                <a:latin typeface="Libre Baskerville" panose="02000000000000000000" pitchFamily="2" charset="0"/>
                <a:ea typeface="Libre Baskerville" panose="02000000000000000000" pitchFamily="2" charset="0"/>
                <a:cs typeface="Libre Baskerville" panose="02000000000000000000" pitchFamily="2" charset="0"/>
              </a:rPr>
              <a:t>The British Psychological Society (2020) </a:t>
            </a:r>
            <a:r>
              <a:rPr lang="en-US" altLang="en-US" sz="1100">
                <a:latin typeface="Libre Baskerville" panose="02000000000000000000" pitchFamily="2" charset="0"/>
                <a:ea typeface="Libre Baskerville" panose="02000000000000000000" pitchFamily="2" charset="0"/>
                <a:cs typeface="Libre Baskerville" panose="02000000000000000000" pitchFamily="2" charset="0"/>
              </a:rPr>
              <a:t>Guidance for psychological professionals during the COVID-19 pandemic</a:t>
            </a:r>
          </a:p>
          <a:p>
            <a:pPr>
              <a:lnSpc>
                <a:spcPct val="90000"/>
              </a:lnSpc>
              <a:spcBef>
                <a:spcPts val="1000"/>
              </a:spcBef>
              <a:buFont typeface="Arial" panose="020B0604020202020204" pitchFamily="34" charset="0"/>
              <a:buNone/>
            </a:pPr>
            <a:endParaRPr lang="en-GB" altLang="en-US">
              <a:latin typeface="Libre Baskerville" panose="02000000000000000000" pitchFamily="2" charset="0"/>
              <a:ea typeface="Libre Baskerville" panose="02000000000000000000" pitchFamily="2" charset="0"/>
              <a:cs typeface="Libre Baskerville"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F5DBFEA-3965-4F50-93C8-5A7C1EF80D14}"/>
              </a:ext>
            </a:extLst>
          </p:cNvPr>
          <p:cNvSpPr>
            <a:spLocks noGrp="1" noChangeArrowheads="1"/>
          </p:cNvSpPr>
          <p:nvPr>
            <p:ph type="title"/>
          </p:nvPr>
        </p:nvSpPr>
        <p:spPr bwMode="auto">
          <a:xfrm>
            <a:off x="611560" y="1052736"/>
            <a:ext cx="6765925" cy="4778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sz="3200" dirty="0">
                <a:solidFill>
                  <a:srgbClr val="1C366B"/>
                </a:solidFill>
                <a:latin typeface="Oswald" panose="00000500000000000000" pitchFamily="2" charset="0"/>
                <a:ea typeface="Verdana" panose="020B0604030504040204" pitchFamily="34" charset="0"/>
              </a:rPr>
              <a:t>COPYRIGHT INFORMATION </a:t>
            </a:r>
            <a:endParaRPr lang="en-GB" altLang="en-US" sz="3200" dirty="0">
              <a:solidFill>
                <a:srgbClr val="1C366B"/>
              </a:solidFill>
              <a:latin typeface="Oswald" panose="00000500000000000000" pitchFamily="2" charset="0"/>
              <a:ea typeface="Verdana" panose="020B0604030504040204" pitchFamily="34" charset="0"/>
            </a:endParaRPr>
          </a:p>
        </p:txBody>
      </p:sp>
      <p:sp>
        <p:nvSpPr>
          <p:cNvPr id="4" name="Text Placeholder 3">
            <a:extLst>
              <a:ext uri="{FF2B5EF4-FFF2-40B4-BE49-F238E27FC236}">
                <a16:creationId xmlns:a16="http://schemas.microsoft.com/office/drawing/2014/main" id="{94158F32-171A-469C-BC4A-0109C090F175}"/>
              </a:ext>
            </a:extLst>
          </p:cNvPr>
          <p:cNvSpPr>
            <a:spLocks noGrp="1"/>
          </p:cNvSpPr>
          <p:nvPr>
            <p:ph type="body" sz="quarter" idx="10"/>
          </p:nvPr>
        </p:nvSpPr>
        <p:spPr>
          <a:xfrm>
            <a:off x="755576" y="2132857"/>
            <a:ext cx="7848872" cy="2448272"/>
          </a:xfrm>
        </p:spPr>
        <p:txBody>
          <a:bodyPr/>
          <a:lstStyle/>
          <a:p>
            <a:pPr>
              <a:defRPr/>
            </a:pPr>
            <a:r>
              <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Combat Stress 2020</a:t>
            </a:r>
          </a:p>
          <a:p>
            <a:pPr>
              <a:defRPr/>
            </a:pPr>
            <a:endPar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This presentation is for your individual use only. </a:t>
            </a:r>
          </a:p>
          <a:p>
            <a:pPr>
              <a:defRPr/>
            </a:pPr>
            <a:endPar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It is not to be circulated or shared outside of your organisation. </a:t>
            </a:r>
          </a:p>
          <a:p>
            <a:pPr>
              <a:defRPr/>
            </a:pPr>
            <a:endParaRPr lang="en-GB" sz="1400" dirty="0">
              <a:solidFill>
                <a:schemeClr val="accent4"/>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0F34747-13C5-46AA-9D60-AB8194FE9A72}"/>
              </a:ext>
            </a:extLst>
          </p:cNvPr>
          <p:cNvSpPr txBox="1">
            <a:spLocks noChangeArrowheads="1"/>
          </p:cNvSpPr>
          <p:nvPr/>
        </p:nvSpPr>
        <p:spPr bwMode="auto">
          <a:xfrm>
            <a:off x="611560" y="620688"/>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1" hangingPunct="1">
              <a:lnSpc>
                <a:spcPct val="90000"/>
              </a:lnSpc>
              <a:defRPr/>
            </a:pPr>
            <a:r>
              <a:rPr lang="en-GB" altLang="en-US" sz="3200" b="1" dirty="0">
                <a:solidFill>
                  <a:srgbClr val="1C366B"/>
                </a:solidFill>
                <a:latin typeface="Oswald" panose="00000500000000000000" pitchFamily="2" charset="0"/>
                <a:ea typeface="Verdana" panose="020B0604030504040204" pitchFamily="34" charset="0"/>
              </a:rPr>
              <a:t>A MOMENT TO REFLECT…</a:t>
            </a:r>
          </a:p>
        </p:txBody>
      </p:sp>
      <p:sp>
        <p:nvSpPr>
          <p:cNvPr id="48131" name="Footer Placeholder 3">
            <a:extLst>
              <a:ext uri="{FF2B5EF4-FFF2-40B4-BE49-F238E27FC236}">
                <a16:creationId xmlns:a16="http://schemas.microsoft.com/office/drawing/2014/main" id="{A7D8B89E-A9EA-44E1-AD66-11DAC979EF8C}"/>
              </a:ext>
            </a:extLst>
          </p:cNvPr>
          <p:cNvSpPr>
            <a:spLocks noGrp="1" noChangeArrowheads="1"/>
          </p:cNvSpPr>
          <p:nvPr>
            <p:ph type="ftr" sz="quarter" idx="11"/>
          </p:nvPr>
        </p:nvSpPr>
        <p:spPr bwMode="auto">
          <a:xfrm>
            <a:off x="4165600" y="8070850"/>
            <a:ext cx="3860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altLang="en-US" sz="1200">
                <a:solidFill>
                  <a:srgbClr val="8C95AB"/>
                </a:solidFill>
              </a:rPr>
              <a:t>© Dr Jen Nash. www.PositiveDiabetes.com</a:t>
            </a:r>
            <a:endParaRPr lang="en-GB" altLang="en-US" sz="1200">
              <a:solidFill>
                <a:srgbClr val="898989"/>
              </a:solidFill>
            </a:endParaRPr>
          </a:p>
        </p:txBody>
      </p:sp>
      <p:sp>
        <p:nvSpPr>
          <p:cNvPr id="9" name="Thought Bubble: Cloud 8">
            <a:extLst>
              <a:ext uri="{FF2B5EF4-FFF2-40B4-BE49-F238E27FC236}">
                <a16:creationId xmlns:a16="http://schemas.microsoft.com/office/drawing/2014/main" id="{CD53A770-C90C-4123-BC53-0CCB2308507C}"/>
              </a:ext>
            </a:extLst>
          </p:cNvPr>
          <p:cNvSpPr/>
          <p:nvPr/>
        </p:nvSpPr>
        <p:spPr>
          <a:xfrm>
            <a:off x="1043608" y="1268760"/>
            <a:ext cx="7126287" cy="4570413"/>
          </a:xfrm>
          <a:prstGeom prst="cloudCallout">
            <a:avLst>
              <a:gd name="adj1" fmla="val -47829"/>
              <a:gd name="adj2" fmla="val 57130"/>
            </a:avLst>
          </a:prstGeom>
          <a:solidFill>
            <a:srgbClr val="F6F6F6"/>
          </a:solidFill>
          <a:ln>
            <a:solidFill>
              <a:srgbClr val="5555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TextBox 11">
            <a:extLst>
              <a:ext uri="{FF2B5EF4-FFF2-40B4-BE49-F238E27FC236}">
                <a16:creationId xmlns:a16="http://schemas.microsoft.com/office/drawing/2014/main" id="{2E9F3543-4545-4694-8B0C-5CC12D133A96}"/>
              </a:ext>
            </a:extLst>
          </p:cNvPr>
          <p:cNvSpPr txBox="1"/>
          <p:nvPr/>
        </p:nvSpPr>
        <p:spPr>
          <a:xfrm>
            <a:off x="1996331" y="2126010"/>
            <a:ext cx="5072409" cy="2893100"/>
          </a:xfrm>
          <a:prstGeom prst="rect">
            <a:avLst/>
          </a:prstGeom>
          <a:noFill/>
        </p:spPr>
        <p:txBody>
          <a:bodyPr wrap="square">
            <a:spAutoFit/>
          </a:bodyPr>
          <a:lstStyle/>
          <a:p>
            <a:pPr algn="ctr">
              <a:defRPr/>
            </a:pPr>
            <a:r>
              <a:rPr lang="en-GB" sz="2400" b="1" dirty="0">
                <a:solidFill>
                  <a:srgbClr val="1C366B"/>
                </a:solidFill>
                <a:latin typeface="Open Sans" panose="020B0606030504020204" pitchFamily="34" charset="0"/>
                <a:ea typeface="Open Sans" panose="020B0606030504020204" pitchFamily="34" charset="0"/>
                <a:cs typeface="Open Sans" panose="020B0606030504020204" pitchFamily="34" charset="0"/>
              </a:rPr>
              <a:t>Reflecting on these stages, what is your understanding of the phase you and your staff are currently in?</a:t>
            </a:r>
          </a:p>
          <a:p>
            <a:pPr algn="ctr">
              <a:defRPr/>
            </a:pPr>
            <a:endParaRPr lang="en-GB" sz="1400" b="1"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GB"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Phase 1: Preparation </a:t>
            </a:r>
          </a:p>
          <a:p>
            <a:pPr algn="ctr">
              <a:defRPr/>
            </a:pPr>
            <a:r>
              <a:rPr lang="en-GB"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Phase 2: Action </a:t>
            </a:r>
          </a:p>
          <a:p>
            <a:pPr algn="ctr">
              <a:defRPr/>
            </a:pPr>
            <a:r>
              <a:rPr lang="en-GB"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Phase 3: Recovery</a:t>
            </a:r>
            <a:endParaRPr 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ED05313-DC4F-42ED-A879-5475D61C9025}"/>
              </a:ext>
            </a:extLst>
          </p:cNvPr>
          <p:cNvSpPr txBox="1">
            <a:spLocks noChangeArrowheads="1"/>
          </p:cNvSpPr>
          <p:nvPr/>
        </p:nvSpPr>
        <p:spPr bwMode="auto">
          <a:xfrm>
            <a:off x="595957" y="620688"/>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1" hangingPunct="1">
              <a:lnSpc>
                <a:spcPct val="90000"/>
              </a:lnSpc>
              <a:defRPr/>
            </a:pPr>
            <a:r>
              <a:rPr lang="en-GB" altLang="en-US" sz="3200" b="1" dirty="0">
                <a:solidFill>
                  <a:srgbClr val="1C366B"/>
                </a:solidFill>
                <a:latin typeface="Oswald" panose="00000500000000000000" pitchFamily="2" charset="0"/>
                <a:ea typeface="Verdana" panose="020B0604030504040204" pitchFamily="34" charset="0"/>
              </a:rPr>
              <a:t>A MOMENT TO REFLECT…</a:t>
            </a:r>
          </a:p>
        </p:txBody>
      </p:sp>
      <p:sp>
        <p:nvSpPr>
          <p:cNvPr id="49155" name="Footer Placeholder 3">
            <a:extLst>
              <a:ext uri="{FF2B5EF4-FFF2-40B4-BE49-F238E27FC236}">
                <a16:creationId xmlns:a16="http://schemas.microsoft.com/office/drawing/2014/main" id="{3627ADC7-DF08-4F8A-8F05-F0275DA9CCA1}"/>
              </a:ext>
            </a:extLst>
          </p:cNvPr>
          <p:cNvSpPr>
            <a:spLocks noGrp="1" noChangeArrowheads="1"/>
          </p:cNvSpPr>
          <p:nvPr>
            <p:ph type="ftr" sz="quarter" idx="11"/>
          </p:nvPr>
        </p:nvSpPr>
        <p:spPr bwMode="auto">
          <a:xfrm>
            <a:off x="4165600" y="8070850"/>
            <a:ext cx="3860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altLang="en-US" sz="1200">
                <a:solidFill>
                  <a:srgbClr val="8C95AB"/>
                </a:solidFill>
              </a:rPr>
              <a:t>© Dr Jen Nash. www.PositiveDiabetes.com</a:t>
            </a:r>
            <a:endParaRPr lang="en-GB" altLang="en-US" sz="1200">
              <a:solidFill>
                <a:srgbClr val="898989"/>
              </a:solidFill>
            </a:endParaRPr>
          </a:p>
        </p:txBody>
      </p:sp>
      <p:sp>
        <p:nvSpPr>
          <p:cNvPr id="9" name="Thought Bubble: Cloud 8">
            <a:extLst>
              <a:ext uri="{FF2B5EF4-FFF2-40B4-BE49-F238E27FC236}">
                <a16:creationId xmlns:a16="http://schemas.microsoft.com/office/drawing/2014/main" id="{CD53A770-C90C-4123-BC53-0CCB2308507C}"/>
              </a:ext>
            </a:extLst>
          </p:cNvPr>
          <p:cNvSpPr/>
          <p:nvPr/>
        </p:nvSpPr>
        <p:spPr>
          <a:xfrm>
            <a:off x="1008062" y="1268760"/>
            <a:ext cx="7127875" cy="4568825"/>
          </a:xfrm>
          <a:prstGeom prst="cloudCallout">
            <a:avLst>
              <a:gd name="adj1" fmla="val -44602"/>
              <a:gd name="adj2" fmla="val 58861"/>
            </a:avLst>
          </a:prstGeom>
          <a:solidFill>
            <a:srgbClr val="F6F6F6"/>
          </a:solidFill>
          <a:ln>
            <a:solidFill>
              <a:srgbClr val="5555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TextBox 11">
            <a:extLst>
              <a:ext uri="{FF2B5EF4-FFF2-40B4-BE49-F238E27FC236}">
                <a16:creationId xmlns:a16="http://schemas.microsoft.com/office/drawing/2014/main" id="{2E9F3543-4545-4694-8B0C-5CC12D133A96}"/>
              </a:ext>
            </a:extLst>
          </p:cNvPr>
          <p:cNvSpPr txBox="1"/>
          <p:nvPr/>
        </p:nvSpPr>
        <p:spPr>
          <a:xfrm>
            <a:off x="2339751" y="2021061"/>
            <a:ext cx="4428405" cy="3416320"/>
          </a:xfrm>
          <a:prstGeom prst="rect">
            <a:avLst/>
          </a:prstGeom>
          <a:noFill/>
        </p:spPr>
        <p:txBody>
          <a:bodyPr wrap="square">
            <a:spAutoFit/>
          </a:bodyPr>
          <a:lstStyle/>
          <a:p>
            <a:pPr algn="ctr">
              <a:defRPr/>
            </a:pPr>
            <a:endParaRPr 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What do you need now, individually and as a team?</a:t>
            </a:r>
          </a:p>
          <a:p>
            <a:pPr algn="ctr">
              <a:defRPr/>
            </a:pPr>
            <a:endParaRPr 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Consider discussing and reflecting with your team after this webinar.</a:t>
            </a:r>
          </a:p>
          <a:p>
            <a:pPr algn="ctr">
              <a:defRPr/>
            </a:pPr>
            <a:endParaRPr 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a:p>
            <a:pPr algn="ctr">
              <a:defRPr/>
            </a:pPr>
            <a:endParaRPr 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4368B71-1CA3-4FCD-96AA-03AA630CD5BD}"/>
              </a:ext>
            </a:extLst>
          </p:cNvPr>
          <p:cNvGrpSpPr/>
          <p:nvPr/>
        </p:nvGrpSpPr>
        <p:grpSpPr>
          <a:xfrm>
            <a:off x="395536" y="1543271"/>
            <a:ext cx="5328592" cy="4810376"/>
            <a:chOff x="520700" y="630588"/>
            <a:chExt cx="6630988" cy="5986112"/>
          </a:xfrm>
        </p:grpSpPr>
        <p:grpSp>
          <p:nvGrpSpPr>
            <p:cNvPr id="25" name="Group 24">
              <a:extLst>
                <a:ext uri="{FF2B5EF4-FFF2-40B4-BE49-F238E27FC236}">
                  <a16:creationId xmlns:a16="http://schemas.microsoft.com/office/drawing/2014/main" id="{6BC74CE7-D8D6-4E24-98CA-BAB9B1DA7872}"/>
                </a:ext>
              </a:extLst>
            </p:cNvPr>
            <p:cNvGrpSpPr/>
            <p:nvPr/>
          </p:nvGrpSpPr>
          <p:grpSpPr>
            <a:xfrm>
              <a:off x="520700" y="630588"/>
              <a:ext cx="6630988" cy="5986112"/>
              <a:chOff x="520700" y="630588"/>
              <a:chExt cx="6630988" cy="5986112"/>
            </a:xfrm>
          </p:grpSpPr>
          <p:sp>
            <p:nvSpPr>
              <p:cNvPr id="32" name="TextBox 31">
                <a:extLst>
                  <a:ext uri="{FF2B5EF4-FFF2-40B4-BE49-F238E27FC236}">
                    <a16:creationId xmlns:a16="http://schemas.microsoft.com/office/drawing/2014/main" id="{0443D89D-7430-47EB-868B-4A27B25DAEAD}"/>
                  </a:ext>
                </a:extLst>
              </p:cNvPr>
              <p:cNvSpPr txBox="1"/>
              <p:nvPr/>
            </p:nvSpPr>
            <p:spPr>
              <a:xfrm>
                <a:off x="4041775" y="749300"/>
                <a:ext cx="2066836" cy="270684"/>
              </a:xfrm>
              <a:prstGeom prst="rect">
                <a:avLst/>
              </a:prstGeom>
              <a:noFill/>
            </p:spPr>
            <p:txBody>
              <a:bodyPr wrap="square">
                <a:spAutoFit/>
              </a:bodyPr>
              <a:lstStyle/>
              <a:p>
                <a:pPr>
                  <a:defRPr/>
                </a:pPr>
                <a:r>
                  <a:rPr lang="en-US" sz="1100"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Small every day stress</a:t>
                </a:r>
                <a:endParaRPr lang="en-GB" sz="1100"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3" name="Group 65">
                <a:extLst>
                  <a:ext uri="{FF2B5EF4-FFF2-40B4-BE49-F238E27FC236}">
                    <a16:creationId xmlns:a16="http://schemas.microsoft.com/office/drawing/2014/main" id="{D925CE49-3116-4486-B2FB-1F177076C7D3}"/>
                  </a:ext>
                </a:extLst>
              </p:cNvPr>
              <p:cNvGrpSpPr>
                <a:grpSpLocks/>
              </p:cNvGrpSpPr>
              <p:nvPr/>
            </p:nvGrpSpPr>
            <p:grpSpPr bwMode="auto">
              <a:xfrm>
                <a:off x="520700" y="1071563"/>
                <a:ext cx="6630988" cy="5545137"/>
                <a:chOff x="550217" y="908720"/>
                <a:chExt cx="6631879" cy="5544617"/>
              </a:xfrm>
            </p:grpSpPr>
            <p:pic>
              <p:nvPicPr>
                <p:cNvPr id="35" name="Picture 64">
                  <a:extLst>
                    <a:ext uri="{FF2B5EF4-FFF2-40B4-BE49-F238E27FC236}">
                      <a16:creationId xmlns:a16="http://schemas.microsoft.com/office/drawing/2014/main" id="{E0ABF70A-0764-4921-89DA-2BE93C3A2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875" r="1549" b="3091"/>
                <a:stretch>
                  <a:fillRect/>
                </a:stretch>
              </p:blipFill>
              <p:spPr bwMode="auto">
                <a:xfrm>
                  <a:off x="550217" y="908720"/>
                  <a:ext cx="6631879" cy="554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Rounded Corners 35">
                  <a:extLst>
                    <a:ext uri="{FF2B5EF4-FFF2-40B4-BE49-F238E27FC236}">
                      <a16:creationId xmlns:a16="http://schemas.microsoft.com/office/drawing/2014/main" id="{7D21A71B-8620-4AA9-9212-69718FCBFB05}"/>
                    </a:ext>
                  </a:extLst>
                </p:cNvPr>
                <p:cNvSpPr/>
                <p:nvPr/>
              </p:nvSpPr>
              <p:spPr>
                <a:xfrm>
                  <a:off x="3493337" y="2820825"/>
                  <a:ext cx="1099696" cy="490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latin typeface="Open Sans" panose="020B0606030504020204" pitchFamily="34" charset="0"/>
                      <a:ea typeface="Open Sans" panose="020B0606030504020204" pitchFamily="34" charset="0"/>
                      <a:cs typeface="Open Sans" panose="020B0606030504020204" pitchFamily="34" charset="0"/>
                    </a:rPr>
                    <a:t>Finances</a:t>
                  </a:r>
                  <a:endParaRPr lang="en-GB" sz="105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Oval 37">
                  <a:extLst>
                    <a:ext uri="{FF2B5EF4-FFF2-40B4-BE49-F238E27FC236}">
                      <a16:creationId xmlns:a16="http://schemas.microsoft.com/office/drawing/2014/main" id="{278EAD27-7AB7-4362-8DDA-C1190B99E7E5}"/>
                    </a:ext>
                  </a:extLst>
                </p:cNvPr>
                <p:cNvSpPr/>
                <p:nvPr/>
              </p:nvSpPr>
              <p:spPr>
                <a:xfrm>
                  <a:off x="3562904" y="3294509"/>
                  <a:ext cx="919287" cy="941299"/>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Grief</a:t>
                  </a:r>
                  <a:endParaRPr lang="en-GB" sz="105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Rounded Corners 38">
                  <a:extLst>
                    <a:ext uri="{FF2B5EF4-FFF2-40B4-BE49-F238E27FC236}">
                      <a16:creationId xmlns:a16="http://schemas.microsoft.com/office/drawing/2014/main" id="{2A5637A1-D70A-424A-AA4E-9B1909D9C452}"/>
                    </a:ext>
                  </a:extLst>
                </p:cNvPr>
                <p:cNvSpPr/>
                <p:nvPr/>
              </p:nvSpPr>
              <p:spPr>
                <a:xfrm>
                  <a:off x="2844463" y="4237395"/>
                  <a:ext cx="1151092" cy="703197"/>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Lock-Down</a:t>
                  </a:r>
                </a:p>
              </p:txBody>
            </p:sp>
            <p:sp>
              <p:nvSpPr>
                <p:cNvPr id="40" name="Rectangle: Rounded Corners 39">
                  <a:extLst>
                    <a:ext uri="{FF2B5EF4-FFF2-40B4-BE49-F238E27FC236}">
                      <a16:creationId xmlns:a16="http://schemas.microsoft.com/office/drawing/2014/main" id="{1C63288B-7482-4178-B1AE-2A848DD811D3}"/>
                    </a:ext>
                  </a:extLst>
                </p:cNvPr>
                <p:cNvSpPr/>
                <p:nvPr/>
              </p:nvSpPr>
              <p:spPr>
                <a:xfrm>
                  <a:off x="4022547" y="4235808"/>
                  <a:ext cx="1152680" cy="701609"/>
                </a:xfrm>
                <a:prstGeom prst="round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Home Stress</a:t>
                  </a:r>
                </a:p>
              </p:txBody>
            </p:sp>
            <p:sp>
              <p:nvSpPr>
                <p:cNvPr id="41" name="Rectangle: Rounded Corners 40">
                  <a:extLst>
                    <a:ext uri="{FF2B5EF4-FFF2-40B4-BE49-F238E27FC236}">
                      <a16:creationId xmlns:a16="http://schemas.microsoft.com/office/drawing/2014/main" id="{C777F457-7B4F-4CCF-83AB-9E6EF70610D8}"/>
                    </a:ext>
                  </a:extLst>
                </p:cNvPr>
                <p:cNvSpPr/>
                <p:nvPr/>
              </p:nvSpPr>
              <p:spPr>
                <a:xfrm>
                  <a:off x="3087383" y="4981863"/>
                  <a:ext cx="1871914" cy="392075"/>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chemeClr val="accent3">
                          <a:lumMod val="25000"/>
                        </a:schemeClr>
                      </a:solidFill>
                      <a:latin typeface="Open Sans" panose="020B0606030504020204" pitchFamily="34" charset="0"/>
                      <a:ea typeface="Open Sans" panose="020B0606030504020204" pitchFamily="34" charset="0"/>
                      <a:cs typeface="Open Sans" panose="020B0606030504020204" pitchFamily="34" charset="0"/>
                    </a:rPr>
                    <a:t>Distress at work</a:t>
                  </a:r>
                  <a:endParaRPr lang="en-GB" sz="1050" b="1" dirty="0">
                    <a:solidFill>
                      <a:schemeClr val="accent3">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Rounded Corners 41">
                  <a:extLst>
                    <a:ext uri="{FF2B5EF4-FFF2-40B4-BE49-F238E27FC236}">
                      <a16:creationId xmlns:a16="http://schemas.microsoft.com/office/drawing/2014/main" id="{E41B974D-0023-4CA8-8D1E-D04BDFA53A80}"/>
                    </a:ext>
                  </a:extLst>
                </p:cNvPr>
                <p:cNvSpPr/>
                <p:nvPr/>
              </p:nvSpPr>
              <p:spPr>
                <a:xfrm>
                  <a:off x="2779366" y="5416797"/>
                  <a:ext cx="2527640" cy="398425"/>
                </a:xfrm>
                <a:prstGeom prst="roundRect">
                  <a:avLst/>
                </a:prstGeom>
                <a:solidFill>
                  <a:schemeClr val="accent4">
                    <a:lumMod val="25000"/>
                    <a:lumOff val="75000"/>
                  </a:schemeClr>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chemeClr val="accent4">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Health / Risk Concerns</a:t>
                  </a:r>
                  <a:endParaRPr lang="en-GB" sz="1050" b="1" dirty="0">
                    <a:solidFill>
                      <a:schemeClr val="accent4">
                        <a:lumMod val="90000"/>
                        <a:lumOff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Rectangle: Rounded Corners 42">
                  <a:extLst>
                    <a:ext uri="{FF2B5EF4-FFF2-40B4-BE49-F238E27FC236}">
                      <a16:creationId xmlns:a16="http://schemas.microsoft.com/office/drawing/2014/main" id="{A04E91FF-0DFD-4DEA-85BE-55EDC5B9EC64}"/>
                    </a:ext>
                  </a:extLst>
                </p:cNvPr>
                <p:cNvSpPr/>
                <p:nvPr/>
              </p:nvSpPr>
              <p:spPr>
                <a:xfrm>
                  <a:off x="3060392" y="5851731"/>
                  <a:ext cx="1871913" cy="392075"/>
                </a:xfrm>
                <a:prstGeom prst="roundRect">
                  <a:avLst/>
                </a:prstGeom>
                <a:solidFill>
                  <a:schemeClr val="bg1">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Past Events</a:t>
                  </a:r>
                  <a:endParaRPr lang="en-GB"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34" name="Picture 10" descr="A picture containing light&#10;&#10;Description automatically generated">
                <a:extLst>
                  <a:ext uri="{FF2B5EF4-FFF2-40B4-BE49-F238E27FC236}">
                    <a16:creationId xmlns:a16="http://schemas.microsoft.com/office/drawing/2014/main" id="{18CB9040-DDBA-4AF3-9C2B-B88F8D3FB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630588"/>
                <a:ext cx="358884" cy="50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5">
              <a:extLst>
                <a:ext uri="{FF2B5EF4-FFF2-40B4-BE49-F238E27FC236}">
                  <a16:creationId xmlns:a16="http://schemas.microsoft.com/office/drawing/2014/main" id="{133D554E-0AA7-46C3-A415-AF8C61B038DC}"/>
                </a:ext>
              </a:extLst>
            </p:cNvPr>
            <p:cNvGrpSpPr>
              <a:grpSpLocks/>
            </p:cNvGrpSpPr>
            <p:nvPr/>
          </p:nvGrpSpPr>
          <p:grpSpPr bwMode="auto">
            <a:xfrm>
              <a:off x="5387975" y="5164138"/>
              <a:ext cx="1374775" cy="1338262"/>
              <a:chOff x="5788188" y="4524409"/>
              <a:chExt cx="1373818" cy="1338607"/>
            </a:xfrm>
          </p:grpSpPr>
          <p:pic>
            <p:nvPicPr>
              <p:cNvPr id="27" name="Picture 68" descr="A picture containing drawing&#10;&#10;Description automatically generated">
                <a:extLst>
                  <a:ext uri="{FF2B5EF4-FFF2-40B4-BE49-F238E27FC236}">
                    <a16:creationId xmlns:a16="http://schemas.microsoft.com/office/drawing/2014/main" id="{B82A4449-B691-43C8-AB61-F248F3F992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8188" y="4524409"/>
                <a:ext cx="1373818" cy="97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8" descr="A picture containing light&#10;&#10;Description automatically generated">
                <a:extLst>
                  <a:ext uri="{FF2B5EF4-FFF2-40B4-BE49-F238E27FC236}">
                    <a16:creationId xmlns:a16="http://schemas.microsoft.com/office/drawing/2014/main" id="{18FE2855-A98F-4010-B725-EDFCC5FCA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219" y="5392747"/>
                <a:ext cx="196659" cy="27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9" descr="A picture containing light&#10;&#10;Description automatically generated">
                <a:extLst>
                  <a:ext uri="{FF2B5EF4-FFF2-40B4-BE49-F238E27FC236}">
                    <a16:creationId xmlns:a16="http://schemas.microsoft.com/office/drawing/2014/main" id="{9EEF9DDC-0B9E-49DE-99C8-DA2733E41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659" y="5585787"/>
                <a:ext cx="196659" cy="27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4578" name="Title 1">
            <a:extLst>
              <a:ext uri="{FF2B5EF4-FFF2-40B4-BE49-F238E27FC236}">
                <a16:creationId xmlns:a16="http://schemas.microsoft.com/office/drawing/2014/main" id="{591B8A29-66B5-4288-AE5A-ABBBEFD4C175}"/>
              </a:ext>
            </a:extLst>
          </p:cNvPr>
          <p:cNvSpPr>
            <a:spLocks noGrp="1" noChangeArrowheads="1"/>
          </p:cNvSpPr>
          <p:nvPr>
            <p:ph type="title"/>
          </p:nvPr>
        </p:nvSpPr>
        <p:spPr bwMode="auto">
          <a:xfrm>
            <a:off x="523875" y="492125"/>
            <a:ext cx="7359650" cy="4778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rPr>
              <a:t>PRACTICAL STRATEGIES TO </a:t>
            </a:r>
            <a:br>
              <a:rPr lang="en-GB" altLang="en-US" sz="3200" dirty="0">
                <a:solidFill>
                  <a:srgbClr val="1C366B"/>
                </a:solidFill>
                <a:latin typeface="Oswald" panose="00000500000000000000" pitchFamily="2" charset="0"/>
                <a:ea typeface="Verdana" panose="020B0604030504040204" pitchFamily="34" charset="0"/>
              </a:rPr>
            </a:br>
            <a:r>
              <a:rPr lang="en-GB" altLang="en-US" sz="3200" dirty="0">
                <a:solidFill>
                  <a:srgbClr val="1C366B"/>
                </a:solidFill>
                <a:latin typeface="Oswald" panose="00000500000000000000" pitchFamily="2" charset="0"/>
                <a:ea typeface="Verdana" panose="020B0604030504040204" pitchFamily="34" charset="0"/>
              </a:rPr>
              <a:t>MANAGE STRESS</a:t>
            </a:r>
          </a:p>
        </p:txBody>
      </p:sp>
      <p:sp>
        <p:nvSpPr>
          <p:cNvPr id="50183" name="TextBox 1">
            <a:extLst>
              <a:ext uri="{FF2B5EF4-FFF2-40B4-BE49-F238E27FC236}">
                <a16:creationId xmlns:a16="http://schemas.microsoft.com/office/drawing/2014/main" id="{23B746AA-F607-4776-8973-212D53BC7505}"/>
              </a:ext>
            </a:extLst>
          </p:cNvPr>
          <p:cNvSpPr txBox="1">
            <a:spLocks noChangeArrowheads="1"/>
          </p:cNvSpPr>
          <p:nvPr/>
        </p:nvSpPr>
        <p:spPr bwMode="auto">
          <a:xfrm>
            <a:off x="4140200" y="6600825"/>
            <a:ext cx="4984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GB" altLang="en-US" sz="1000" i="1">
                <a:solidFill>
                  <a:srgbClr val="24487E"/>
                </a:solidFill>
              </a:rPr>
              <a:t>Adapted from Sherwood Forest Hospital NHS Trust: </a:t>
            </a:r>
            <a:r>
              <a:rPr lang="en-GB" altLang="en-US" sz="1000" i="1">
                <a:solidFill>
                  <a:srgbClr val="24487E"/>
                </a:solidFill>
                <a:hlinkClick r:id="rId5"/>
              </a:rPr>
              <a:t>https://www.sfh-tr.nhs.uk</a:t>
            </a:r>
            <a:endParaRPr lang="en-GB" altLang="en-US" sz="1000" i="1">
              <a:solidFill>
                <a:srgbClr val="24487E"/>
              </a:solidFill>
            </a:endParaRPr>
          </a:p>
        </p:txBody>
      </p:sp>
      <p:sp>
        <p:nvSpPr>
          <p:cNvPr id="2" name="TextBox 1">
            <a:extLst>
              <a:ext uri="{FF2B5EF4-FFF2-40B4-BE49-F238E27FC236}">
                <a16:creationId xmlns:a16="http://schemas.microsoft.com/office/drawing/2014/main" id="{A2C36268-2954-4B25-AE85-A12B199A1BE3}"/>
              </a:ext>
            </a:extLst>
          </p:cNvPr>
          <p:cNvSpPr txBox="1"/>
          <p:nvPr/>
        </p:nvSpPr>
        <p:spPr>
          <a:xfrm>
            <a:off x="5411582" y="3264819"/>
            <a:ext cx="3558774" cy="3293209"/>
          </a:xfrm>
          <a:prstGeom prst="rect">
            <a:avLst/>
          </a:prstGeom>
          <a:noFill/>
        </p:spPr>
        <p:txBody>
          <a:bodyPr wrap="square">
            <a:spAutoFit/>
          </a:bodyPr>
          <a:lstStyle/>
          <a:p>
            <a:pPr marL="285750" indent="-285750">
              <a:buFont typeface="Arial" panose="020B0604020202020204" pitchFamily="34" charset="0"/>
              <a:buChar char="•"/>
              <a:defRPr/>
            </a:pPr>
            <a:r>
              <a:rPr lang="en-GB"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Eat, drink and sleep properly</a:t>
            </a:r>
          </a:p>
          <a:p>
            <a:pPr marL="285750" indent="-285750">
              <a:buFont typeface="Arial" panose="020B0604020202020204" pitchFamily="34" charset="0"/>
              <a:buChar char="•"/>
              <a:defRPr/>
            </a:pPr>
            <a:r>
              <a:rPr lang="en-GB"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Maintain a routine</a:t>
            </a:r>
          </a:p>
          <a:p>
            <a:pPr marL="285750" indent="-285750">
              <a:buFont typeface="Arial" panose="020B0604020202020204" pitchFamily="34" charset="0"/>
              <a:buChar char="•"/>
              <a:defRPr/>
            </a:pPr>
            <a:r>
              <a:rPr lang="en-GB"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Regular breaks during shifts</a:t>
            </a:r>
          </a:p>
          <a:p>
            <a:pPr marL="285750" indent="-285750">
              <a:buFont typeface="Arial" panose="020B0604020202020204" pitchFamily="34" charset="0"/>
              <a:buChar char="•"/>
              <a:defRPr/>
            </a:pPr>
            <a:r>
              <a:rPr lang="en-GB"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Time out between shifts</a:t>
            </a:r>
          </a:p>
          <a:p>
            <a:pPr marL="285750" indent="-285750">
              <a:buFont typeface="Arial" panose="020B0604020202020204" pitchFamily="34" charset="0"/>
              <a:buChar char="•"/>
              <a:defRPr/>
            </a:pPr>
            <a:r>
              <a:rPr lang="en-GB"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Engage in physical activity</a:t>
            </a:r>
          </a:p>
          <a:p>
            <a:pPr marL="285750" indent="-285750">
              <a:buFont typeface="Arial" panose="020B0604020202020204" pitchFamily="34" charset="0"/>
              <a:buChar char="•"/>
              <a:defRPr/>
            </a:pPr>
            <a:r>
              <a:rPr lang="en-GB"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Plan regular, feel good activities</a:t>
            </a:r>
          </a:p>
          <a:p>
            <a:pPr marL="285750" indent="-285750">
              <a:buFont typeface="Arial" panose="020B0604020202020204" pitchFamily="34" charset="0"/>
              <a:buChar char="•"/>
              <a:defRPr/>
            </a:pPr>
            <a:r>
              <a:rPr lang="en-GB"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Stay in touch with friends/family</a:t>
            </a:r>
          </a:p>
          <a:p>
            <a:pPr marL="285750" indent="-285750">
              <a:buFont typeface="Arial" panose="020B0604020202020204" pitchFamily="34" charset="0"/>
              <a:buChar char="•"/>
              <a:defRPr/>
            </a:pPr>
            <a:r>
              <a:rPr lang="en-GB"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Avoid unhelpful coping strategies</a:t>
            </a:r>
          </a:p>
          <a:p>
            <a:pPr marL="285750" indent="-285750">
              <a:buFont typeface="Arial" panose="020B0604020202020204" pitchFamily="34" charset="0"/>
              <a:buChar char="•"/>
              <a:defRPr/>
            </a:pPr>
            <a:r>
              <a:rPr lang="en-GB"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Limit time engaging with news</a:t>
            </a:r>
          </a:p>
          <a:p>
            <a:pPr marL="285750" indent="-285750">
              <a:buFont typeface="Arial" panose="020B0604020202020204" pitchFamily="34" charset="0"/>
              <a:buChar char="•"/>
              <a:defRPr/>
            </a:pPr>
            <a:r>
              <a:rPr lang="en-GB"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Engage with activities that takes mind away from current crisis.</a:t>
            </a:r>
          </a:p>
          <a:p>
            <a:pPr marL="285750" indent="-285750">
              <a:buFont typeface="Arial" panose="020B0604020202020204" pitchFamily="34" charset="0"/>
              <a:buChar char="•"/>
              <a:defRPr/>
            </a:pPr>
            <a:endParaRPr lang="en-GB" sz="1600" dirty="0">
              <a:solidFill>
                <a:schemeClr val="accent4"/>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27">
            <a:extLst>
              <a:ext uri="{FF2B5EF4-FFF2-40B4-BE49-F238E27FC236}">
                <a16:creationId xmlns:a16="http://schemas.microsoft.com/office/drawing/2014/main" id="{B72AC791-0BC1-467E-9B3E-C64B7D72F98A}"/>
              </a:ext>
            </a:extLst>
          </p:cNvPr>
          <p:cNvGrpSpPr>
            <a:grpSpLocks/>
          </p:cNvGrpSpPr>
          <p:nvPr/>
        </p:nvGrpSpPr>
        <p:grpSpPr bwMode="auto">
          <a:xfrm>
            <a:off x="6259947" y="1978944"/>
            <a:ext cx="1231900" cy="1285875"/>
            <a:chOff x="5788188" y="4524409"/>
            <a:chExt cx="1373818" cy="1338607"/>
          </a:xfrm>
        </p:grpSpPr>
        <p:pic>
          <p:nvPicPr>
            <p:cNvPr id="50186" name="Picture 68" descr="A picture containing drawing&#10;&#10;Description automatically generated">
              <a:extLst>
                <a:ext uri="{FF2B5EF4-FFF2-40B4-BE49-F238E27FC236}">
                  <a16:creationId xmlns:a16="http://schemas.microsoft.com/office/drawing/2014/main" id="{EBF392CD-E0C5-43E6-A473-B29CEF497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8188" y="4524409"/>
              <a:ext cx="1373818" cy="97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78" descr="A picture containing light&#10;&#10;Description automatically generated">
              <a:extLst>
                <a:ext uri="{FF2B5EF4-FFF2-40B4-BE49-F238E27FC236}">
                  <a16:creationId xmlns:a16="http://schemas.microsoft.com/office/drawing/2014/main" id="{B1D39475-56A5-48B4-9B5E-91A26DF6A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219" y="5392747"/>
              <a:ext cx="196659" cy="27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79" descr="A picture containing light&#10;&#10;Description automatically generated">
              <a:extLst>
                <a:ext uri="{FF2B5EF4-FFF2-40B4-BE49-F238E27FC236}">
                  <a16:creationId xmlns:a16="http://schemas.microsoft.com/office/drawing/2014/main" id="{3AB8CE09-7FE5-43FB-85B9-D3D29F40F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659" y="5585787"/>
              <a:ext cx="196659" cy="27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F57371F-AC90-4B77-AA8B-272DB7B9ACA8}"/>
              </a:ext>
            </a:extLst>
          </p:cNvPr>
          <p:cNvSpPr>
            <a:spLocks noGrp="1" noChangeArrowheads="1"/>
          </p:cNvSpPr>
          <p:nvPr>
            <p:ph type="title"/>
          </p:nvPr>
        </p:nvSpPr>
        <p:spPr bwMode="auto">
          <a:xfrm>
            <a:off x="952500" y="1484313"/>
            <a:ext cx="8083550" cy="267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5000" dirty="0">
                <a:solidFill>
                  <a:srgbClr val="1C366B"/>
                </a:solidFill>
                <a:latin typeface="Oswald" panose="00000500000000000000" pitchFamily="2" charset="0"/>
              </a:rPr>
              <a:t>RECOGNIZING SIGNS </a:t>
            </a:r>
            <a:br>
              <a:rPr lang="en-US" altLang="en-US" sz="5000" dirty="0">
                <a:solidFill>
                  <a:srgbClr val="1C366B"/>
                </a:solidFill>
                <a:latin typeface="Oswald" panose="00000500000000000000" pitchFamily="2" charset="0"/>
              </a:rPr>
            </a:br>
            <a:r>
              <a:rPr lang="en-US" altLang="en-US" sz="5000" dirty="0">
                <a:solidFill>
                  <a:srgbClr val="1C366B"/>
                </a:solidFill>
                <a:latin typeface="Oswald" panose="00000500000000000000" pitchFamily="2" charset="0"/>
              </a:rPr>
              <a:t>OF ANXIETY &amp; </a:t>
            </a:r>
            <a:br>
              <a:rPr lang="en-US" altLang="en-US" sz="5000" dirty="0">
                <a:solidFill>
                  <a:srgbClr val="1C366B"/>
                </a:solidFill>
                <a:latin typeface="Oswald" panose="00000500000000000000" pitchFamily="2" charset="0"/>
              </a:rPr>
            </a:br>
            <a:r>
              <a:rPr lang="en-US" altLang="en-US" sz="5000" dirty="0">
                <a:solidFill>
                  <a:srgbClr val="1C366B"/>
                </a:solidFill>
                <a:latin typeface="Oswald" panose="00000500000000000000" pitchFamily="2" charset="0"/>
              </a:rPr>
              <a:t>EMOTIONAL DISTRESS </a:t>
            </a:r>
            <a:endParaRPr lang="en-GB" altLang="en-US" sz="5000" dirty="0">
              <a:solidFill>
                <a:srgbClr val="1C366B"/>
              </a:solidFill>
              <a:latin typeface="Oswald" panose="00000500000000000000" pitchFamily="2" charset="0"/>
            </a:endParaRPr>
          </a:p>
        </p:txBody>
      </p:sp>
      <p:sp>
        <p:nvSpPr>
          <p:cNvPr id="51203" name="Subtitle 2">
            <a:extLst>
              <a:ext uri="{FF2B5EF4-FFF2-40B4-BE49-F238E27FC236}">
                <a16:creationId xmlns:a16="http://schemas.microsoft.com/office/drawing/2014/main" id="{D369A3A3-42C6-4559-9460-52ED36056450}"/>
              </a:ext>
            </a:extLst>
          </p:cNvPr>
          <p:cNvSpPr>
            <a:spLocks noGrp="1" noChangeArrowheads="1"/>
          </p:cNvSpPr>
          <p:nvPr>
            <p:ph type="subTitle" idx="1"/>
          </p:nvPr>
        </p:nvSpPr>
        <p:spPr bwMode="auto">
          <a:xfrm>
            <a:off x="952500" y="4930775"/>
            <a:ext cx="6858000" cy="227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a:latin typeface="Libre Baskerville" panose="02000000000000000000" pitchFamily="2" charset="0"/>
              <a:ea typeface="Libre Baskerville" panose="02000000000000000000" pitchFamily="2" charset="0"/>
              <a:cs typeface="Libre Baskerville" panose="02000000000000000000"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F3FF072-529F-4C7F-A69A-EEB4435B36A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rPr>
              <a:t>SIGNS A COLLEAGUE MAY NEED MORE EMOTIONAL SUPPORT </a:t>
            </a:r>
          </a:p>
        </p:txBody>
      </p:sp>
      <p:sp>
        <p:nvSpPr>
          <p:cNvPr id="4" name="Text Placeholder 3">
            <a:extLst>
              <a:ext uri="{FF2B5EF4-FFF2-40B4-BE49-F238E27FC236}">
                <a16:creationId xmlns:a16="http://schemas.microsoft.com/office/drawing/2014/main" id="{2ACF5F7F-1373-420F-870A-BF9AA80ECC81}"/>
              </a:ext>
            </a:extLst>
          </p:cNvPr>
          <p:cNvSpPr>
            <a:spLocks noGrp="1"/>
          </p:cNvSpPr>
          <p:nvPr>
            <p:ph type="body" sz="quarter" idx="10"/>
          </p:nvPr>
        </p:nvSpPr>
        <p:spPr>
          <a:xfrm>
            <a:off x="452387" y="1700808"/>
            <a:ext cx="8800133" cy="4752528"/>
          </a:xfrm>
        </p:spPr>
        <p:txBody>
          <a:bodyPr/>
          <a:lstStyle/>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Appearing more anxious / ‘on edge’  </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More prone to irritability or anger </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Lower in mood than usual </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Seeming more withdrawn than usual</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Being more forgetful</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Little interest in doing things </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Reports lethargy/fatigue or trouble relaxing or sleeping </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Greater self-criticism or a sense of hopelessness </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Trouble concentrating </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Finding fault/being cynical and resentful</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Generally less productive</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Change in work patterns – starting late/leaving early/excessive long hours</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Reporting using alcohol or substances more often to cope </a:t>
            </a: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017261A-32DB-4A89-B49D-E5BEE6999E5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rPr>
              <a:t>PROVIDING EMOTIONAL SUPPORT TO COLLEAGUES (STAFF TO STAFF)</a:t>
            </a:r>
          </a:p>
        </p:txBody>
      </p:sp>
      <p:sp>
        <p:nvSpPr>
          <p:cNvPr id="4" name="Text Placeholder 3">
            <a:extLst>
              <a:ext uri="{FF2B5EF4-FFF2-40B4-BE49-F238E27FC236}">
                <a16:creationId xmlns:a16="http://schemas.microsoft.com/office/drawing/2014/main" id="{1EB19DAC-5845-4CA3-BA6C-CB25CC200282}"/>
              </a:ext>
            </a:extLst>
          </p:cNvPr>
          <p:cNvSpPr>
            <a:spLocks noGrp="1"/>
          </p:cNvSpPr>
          <p:nvPr>
            <p:ph type="body" sz="quarter" idx="10"/>
          </p:nvPr>
        </p:nvSpPr>
        <p:spPr>
          <a:xfrm>
            <a:off x="452387" y="1556792"/>
            <a:ext cx="6766034" cy="330311"/>
          </a:xfrm>
        </p:spPr>
        <p:txBody>
          <a:bodyPr/>
          <a:lstStyle/>
          <a:p>
            <a:pPr>
              <a:defRPr/>
            </a:pPr>
            <a:r>
              <a:rPr lang="en-GB" dirty="0"/>
              <a:t>If a colleague is showing any signs that cause you concern:</a:t>
            </a:r>
          </a:p>
          <a:p>
            <a:pPr>
              <a:defRPr/>
            </a:pPr>
            <a:endParaRPr lang="en-GB" dirty="0"/>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Be willing to have the conversation</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Make time for 1:1 conversation</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Ask the question ‘How are you?’</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Listen actively and show empathy</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Discuss the advantages of seeking extra support to promote      mental wellbeing at this time.</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Seek help yourself if you are unsure what to advise</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Remember your own self-care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4715AAB-9456-429C-9AD8-FCF07FD4FA0D}"/>
              </a:ext>
            </a:extLst>
          </p:cNvPr>
          <p:cNvSpPr>
            <a:spLocks noGrp="1" noChangeArrowheads="1"/>
          </p:cNvSpPr>
          <p:nvPr>
            <p:ph type="title"/>
          </p:nvPr>
        </p:nvSpPr>
        <p:spPr bwMode="auto">
          <a:xfrm>
            <a:off x="952500" y="1484313"/>
            <a:ext cx="8083550" cy="267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5000" dirty="0">
                <a:solidFill>
                  <a:srgbClr val="1C366B"/>
                </a:solidFill>
                <a:latin typeface="Oswald" panose="00000500000000000000" pitchFamily="2" charset="0"/>
              </a:rPr>
              <a:t>RECOMMENDATIONS FOR  </a:t>
            </a:r>
            <a:br>
              <a:rPr lang="en-US" altLang="en-US" sz="5000" dirty="0">
                <a:solidFill>
                  <a:srgbClr val="1C366B"/>
                </a:solidFill>
                <a:latin typeface="Oswald" panose="00000500000000000000" pitchFamily="2" charset="0"/>
              </a:rPr>
            </a:br>
            <a:r>
              <a:rPr lang="en-US" altLang="en-US" sz="5000" dirty="0">
                <a:solidFill>
                  <a:srgbClr val="1C366B"/>
                </a:solidFill>
                <a:latin typeface="Oswald" panose="00000500000000000000" pitchFamily="2" charset="0"/>
              </a:rPr>
              <a:t>SUPPORTING CARE HOME WORKERS DURING COVID-19</a:t>
            </a:r>
            <a:endParaRPr lang="en-GB" altLang="en-US" sz="5000" dirty="0">
              <a:solidFill>
                <a:srgbClr val="1C366B"/>
              </a:solidFill>
              <a:latin typeface="Oswald" panose="00000500000000000000"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E1A6F87-C6FD-4CBA-929C-D887252023FC}"/>
              </a:ext>
            </a:extLst>
          </p:cNvPr>
          <p:cNvSpPr>
            <a:spLocks noGrp="1" noChangeArrowheads="1"/>
          </p:cNvSpPr>
          <p:nvPr>
            <p:ph type="title"/>
          </p:nvPr>
        </p:nvSpPr>
        <p:spPr>
          <a:xfrm>
            <a:off x="452387" y="420307"/>
            <a:ext cx="7215957" cy="478328"/>
          </a:xfrm>
        </p:spPr>
        <p:txBody>
          <a:bodyPr/>
          <a:lstStyle/>
          <a:p>
            <a:pPr>
              <a:defRPr/>
            </a:pPr>
            <a:r>
              <a:rPr lang="en-US" altLang="en-US" sz="3200" b="1" dirty="0">
                <a:solidFill>
                  <a:srgbClr val="1C366B"/>
                </a:solidFill>
                <a:latin typeface="Oswald" panose="00000500000000000000" pitchFamily="2" charset="0"/>
                <a:ea typeface="Verdana" panose="020B0604030504040204" pitchFamily="34" charset="0"/>
              </a:rPr>
              <a:t>RECOMMENDATIONS FOR  SUPPORTING </a:t>
            </a:r>
            <a:br>
              <a:rPr lang="en-US" altLang="en-US" sz="3200" b="1" dirty="0">
                <a:solidFill>
                  <a:srgbClr val="1C366B"/>
                </a:solidFill>
                <a:latin typeface="Oswald" panose="00000500000000000000" pitchFamily="2" charset="0"/>
                <a:ea typeface="Verdana" panose="020B0604030504040204" pitchFamily="34" charset="0"/>
              </a:rPr>
            </a:br>
            <a:r>
              <a:rPr lang="en-US" altLang="en-US" sz="3200" b="1" dirty="0">
                <a:solidFill>
                  <a:srgbClr val="1C366B"/>
                </a:solidFill>
                <a:latin typeface="Oswald" panose="00000500000000000000" pitchFamily="2" charset="0"/>
                <a:ea typeface="Verdana" panose="020B0604030504040204" pitchFamily="34" charset="0"/>
              </a:rPr>
              <a:t>CARE HOME WORKERS DURING COVID-19:</a:t>
            </a:r>
            <a:endParaRPr lang="en-GB" altLang="en-US" sz="3200" b="1" dirty="0">
              <a:solidFill>
                <a:srgbClr val="1C366B"/>
              </a:solidFill>
              <a:latin typeface="Oswald" panose="00000500000000000000" pitchFamily="2" charset="0"/>
              <a:ea typeface="Verdana" panose="020B0604030504040204" pitchFamily="34" charset="0"/>
            </a:endParaRPr>
          </a:p>
        </p:txBody>
      </p:sp>
      <p:graphicFrame>
        <p:nvGraphicFramePr>
          <p:cNvPr id="4" name="Content Placeholder 3">
            <a:extLst>
              <a:ext uri="{FF2B5EF4-FFF2-40B4-BE49-F238E27FC236}">
                <a16:creationId xmlns:a16="http://schemas.microsoft.com/office/drawing/2014/main" id="{26CFC79F-4639-49E0-B1F2-B865F943CA0B}"/>
              </a:ext>
            </a:extLst>
          </p:cNvPr>
          <p:cNvGraphicFramePr>
            <a:graphicFrameLocks noGrp="1"/>
          </p:cNvGraphicFramePr>
          <p:nvPr>
            <p:ph idx="4294967295"/>
            <p:extLst>
              <p:ext uri="{D42A27DB-BD31-4B8C-83A1-F6EECF244321}">
                <p14:modId xmlns:p14="http://schemas.microsoft.com/office/powerpoint/2010/main" val="2677032490"/>
              </p:ext>
            </p:extLst>
          </p:nvPr>
        </p:nvGraphicFramePr>
        <p:xfrm>
          <a:off x="755576" y="1628800"/>
          <a:ext cx="795813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301" name="Rectangle 2">
            <a:extLst>
              <a:ext uri="{FF2B5EF4-FFF2-40B4-BE49-F238E27FC236}">
                <a16:creationId xmlns:a16="http://schemas.microsoft.com/office/drawing/2014/main" id="{2D3DDA1E-CC24-4C30-841A-5FE99695D289}"/>
              </a:ext>
            </a:extLst>
          </p:cNvPr>
          <p:cNvSpPr>
            <a:spLocks noChangeArrowheads="1"/>
          </p:cNvSpPr>
          <p:nvPr/>
        </p:nvSpPr>
        <p:spPr bwMode="auto">
          <a:xfrm>
            <a:off x="485775" y="6326188"/>
            <a:ext cx="8189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COVID Trauma Response Working Group (</a:t>
            </a:r>
            <a:r>
              <a:rPr lang="en-US" alt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https://www.traumagroup.org</a:t>
            </a:r>
            <a:r>
              <a:rPr lang="en-US" altLang="en-US"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endParaRPr lang="en-GB" altLang="en-US" sz="1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CFC79F-4639-49E0-B1F2-B865F943CA0B}"/>
              </a:ext>
            </a:extLst>
          </p:cNvPr>
          <p:cNvGraphicFramePr>
            <a:graphicFrameLocks noGrp="1"/>
          </p:cNvGraphicFramePr>
          <p:nvPr>
            <p:ph idx="4294967295"/>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5" name="Rectangle 2">
            <a:extLst>
              <a:ext uri="{FF2B5EF4-FFF2-40B4-BE49-F238E27FC236}">
                <a16:creationId xmlns:a16="http://schemas.microsoft.com/office/drawing/2014/main" id="{ACDB69B5-2164-4C5D-BDB0-870C6DB5BBA8}"/>
              </a:ext>
            </a:extLst>
          </p:cNvPr>
          <p:cNvSpPr>
            <a:spLocks noChangeArrowheads="1"/>
          </p:cNvSpPr>
          <p:nvPr/>
        </p:nvSpPr>
        <p:spPr bwMode="auto">
          <a:xfrm>
            <a:off x="485775" y="6326188"/>
            <a:ext cx="8189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COVID Trauma Response Working Group (</a:t>
            </a:r>
            <a:r>
              <a:rPr lang="en-US" alt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https://www.traumagroup.org</a:t>
            </a:r>
            <a:r>
              <a:rPr lang="en-US" alt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a:r>
            <a:endParaRPr lang="en-GB" alt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F73490E8-C342-412B-94F9-F677348A0DB4}"/>
              </a:ext>
            </a:extLst>
          </p:cNvPr>
          <p:cNvSpPr txBox="1">
            <a:spLocks noChangeArrowheads="1"/>
          </p:cNvSpPr>
          <p:nvPr/>
        </p:nvSpPr>
        <p:spPr>
          <a:xfrm>
            <a:off x="492125" y="336550"/>
            <a:ext cx="7886700" cy="1325563"/>
          </a:xfr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defRPr/>
            </a:pPr>
            <a:r>
              <a:rPr lang="en-US" altLang="en-US" sz="3200" b="1" dirty="0">
                <a:solidFill>
                  <a:srgbClr val="1C366B"/>
                </a:solidFill>
                <a:latin typeface="Oswald" panose="00000500000000000000" pitchFamily="2" charset="0"/>
                <a:ea typeface="Verdana" panose="020B0604030504040204" pitchFamily="34" charset="0"/>
              </a:rPr>
              <a:t>RECOMMENDATIONS FOR  SUPPORTING </a:t>
            </a:r>
            <a:br>
              <a:rPr lang="en-US" altLang="en-US" sz="3200" b="1" dirty="0">
                <a:solidFill>
                  <a:srgbClr val="1C366B"/>
                </a:solidFill>
                <a:latin typeface="Oswald" panose="00000500000000000000" pitchFamily="2" charset="0"/>
                <a:ea typeface="Verdana" panose="020B0604030504040204" pitchFamily="34" charset="0"/>
              </a:rPr>
            </a:br>
            <a:r>
              <a:rPr lang="en-US" altLang="en-US" sz="3200" b="1" dirty="0">
                <a:solidFill>
                  <a:srgbClr val="1C366B"/>
                </a:solidFill>
                <a:latin typeface="Oswald" panose="00000500000000000000" pitchFamily="2" charset="0"/>
                <a:ea typeface="Verdana" panose="020B0604030504040204" pitchFamily="34" charset="0"/>
              </a:rPr>
              <a:t>CARE HOME WORKERS DURING COVID-19:</a:t>
            </a:r>
            <a:endParaRPr lang="en-GB" altLang="en-US" sz="3200" b="1" dirty="0">
              <a:solidFill>
                <a:srgbClr val="1C366B"/>
              </a:solidFill>
              <a:latin typeface="Oswald" panose="00000500000000000000" pitchFamily="2" charset="0"/>
              <a:ea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8BDD851D-5E6E-4AC3-8160-5C0134A4A5C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rPr>
              <a:t>PROVIDING EMOTIONAL SUPPORT TO COLLEAGUES (LEADERS TO STAFF)</a:t>
            </a:r>
          </a:p>
        </p:txBody>
      </p:sp>
      <p:sp>
        <p:nvSpPr>
          <p:cNvPr id="3" name="Rectangle 2">
            <a:extLst>
              <a:ext uri="{FF2B5EF4-FFF2-40B4-BE49-F238E27FC236}">
                <a16:creationId xmlns:a16="http://schemas.microsoft.com/office/drawing/2014/main" id="{4D1434BE-660D-466A-8863-54EEB7BE2C39}"/>
              </a:ext>
            </a:extLst>
          </p:cNvPr>
          <p:cNvSpPr/>
          <p:nvPr/>
        </p:nvSpPr>
        <p:spPr>
          <a:xfrm>
            <a:off x="1717675" y="1690688"/>
            <a:ext cx="6003925" cy="1543050"/>
          </a:xfrm>
          <a:prstGeom prst="rect">
            <a:avLst/>
          </a:prstGeom>
          <a:solidFill>
            <a:srgbClr val="1C366B"/>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dirty="0"/>
          </a:p>
        </p:txBody>
      </p:sp>
      <p:sp>
        <p:nvSpPr>
          <p:cNvPr id="5" name="TextBox 4">
            <a:extLst>
              <a:ext uri="{FF2B5EF4-FFF2-40B4-BE49-F238E27FC236}">
                <a16:creationId xmlns:a16="http://schemas.microsoft.com/office/drawing/2014/main" id="{3FE277DA-D890-442A-9E67-5F150618082D}"/>
              </a:ext>
            </a:extLst>
          </p:cNvPr>
          <p:cNvSpPr txBox="1"/>
          <p:nvPr/>
        </p:nvSpPr>
        <p:spPr>
          <a:xfrm>
            <a:off x="2107455" y="1785104"/>
            <a:ext cx="5224363" cy="1354217"/>
          </a:xfrm>
          <a:prstGeom prst="rect">
            <a:avLst/>
          </a:prstGeom>
          <a:noFill/>
        </p:spPr>
        <p:txBody>
          <a:bodyPr wrap="square">
            <a:spAutoFit/>
          </a:bodyPr>
          <a:lstStyle/>
          <a:p>
            <a:pPr algn="ctr">
              <a:defRPr/>
            </a:pP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Role Model:</a:t>
            </a:r>
          </a:p>
          <a:p>
            <a:pPr marL="285750" indent="-285750" algn="ctr">
              <a:buFont typeface="Arial" panose="020B0604020202020204" pitchFamily="34" charset="0"/>
              <a:buChar char="•"/>
              <a:defRPr/>
            </a:pP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Self care</a:t>
            </a:r>
          </a:p>
          <a:p>
            <a:pPr marL="285750" indent="-285750" algn="ctr">
              <a:buFont typeface="Arial" panose="020B0604020202020204" pitchFamily="34" charset="0"/>
              <a:buChar char="•"/>
              <a:defRPr/>
            </a:pP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Share experiences</a:t>
            </a:r>
          </a:p>
          <a:p>
            <a:pPr marL="285750" indent="-285750" algn="ctr">
              <a:buFont typeface="Arial" panose="020B0604020202020204" pitchFamily="34" charset="0"/>
              <a:buChar char="•"/>
              <a:defRPr/>
            </a:pP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Acknowledge difficulties</a:t>
            </a:r>
          </a:p>
          <a:p>
            <a:pPr marL="285750" indent="-285750" algn="ctr">
              <a:buFont typeface="Arial" panose="020B0604020202020204" pitchFamily="34" charset="0"/>
              <a:buChar char="•"/>
              <a:defRPr/>
            </a:pP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Celebrate good practice</a:t>
            </a:r>
            <a:endParaRPr lang="en-GB" sz="1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5848BE9A-4C9D-465A-80E0-9A324703B376}"/>
              </a:ext>
            </a:extLst>
          </p:cNvPr>
          <p:cNvSpPr/>
          <p:nvPr/>
        </p:nvSpPr>
        <p:spPr>
          <a:xfrm>
            <a:off x="1736725" y="3455988"/>
            <a:ext cx="6003925" cy="1663700"/>
          </a:xfrm>
          <a:prstGeom prst="rect">
            <a:avLst/>
          </a:prstGeom>
          <a:solidFill>
            <a:srgbClr val="1C366B"/>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dirty="0"/>
          </a:p>
        </p:txBody>
      </p:sp>
      <p:sp>
        <p:nvSpPr>
          <p:cNvPr id="8" name="Rectangle 7">
            <a:extLst>
              <a:ext uri="{FF2B5EF4-FFF2-40B4-BE49-F238E27FC236}">
                <a16:creationId xmlns:a16="http://schemas.microsoft.com/office/drawing/2014/main" id="{1357FEF2-1154-4F92-8902-C4F94FF1F8E7}"/>
              </a:ext>
            </a:extLst>
          </p:cNvPr>
          <p:cNvSpPr/>
          <p:nvPr/>
        </p:nvSpPr>
        <p:spPr>
          <a:xfrm>
            <a:off x="1717675" y="5265738"/>
            <a:ext cx="6021388" cy="1331912"/>
          </a:xfrm>
          <a:prstGeom prst="rect">
            <a:avLst/>
          </a:prstGeom>
          <a:solidFill>
            <a:srgbClr val="1C366B"/>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dirty="0"/>
          </a:p>
        </p:txBody>
      </p:sp>
      <p:sp>
        <p:nvSpPr>
          <p:cNvPr id="6" name="TextBox 5">
            <a:extLst>
              <a:ext uri="{FF2B5EF4-FFF2-40B4-BE49-F238E27FC236}">
                <a16:creationId xmlns:a16="http://schemas.microsoft.com/office/drawing/2014/main" id="{90AB1C4C-1D15-46CC-BC6A-0307DC54FCF2}"/>
              </a:ext>
            </a:extLst>
          </p:cNvPr>
          <p:cNvSpPr txBox="1"/>
          <p:nvPr/>
        </p:nvSpPr>
        <p:spPr>
          <a:xfrm>
            <a:off x="1736725" y="3597652"/>
            <a:ext cx="5984875" cy="1569660"/>
          </a:xfrm>
          <a:prstGeom prst="rect">
            <a:avLst/>
          </a:prstGeom>
          <a:noFill/>
        </p:spPr>
        <p:txBody>
          <a:bodyPr wrap="square">
            <a:spAutoFit/>
          </a:bodyPr>
          <a:lstStyle/>
          <a:p>
            <a:pPr algn="ctr">
              <a:defRPr/>
            </a:pP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Provide compassionate and supportive management:</a:t>
            </a:r>
          </a:p>
          <a:p>
            <a:pPr marL="285750" indent="-285750" algn="ctr">
              <a:buFont typeface="Arial" panose="020B0604020202020204" pitchFamily="34" charset="0"/>
              <a:buChar char="•"/>
              <a:defRPr/>
            </a:pP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Pay attention and listen to staff</a:t>
            </a:r>
          </a:p>
          <a:p>
            <a:pPr marL="285750" indent="-285750" algn="ctr">
              <a:buFont typeface="Arial" panose="020B0604020202020204" pitchFamily="34" charset="0"/>
              <a:buChar char="•"/>
              <a:defRPr/>
            </a:pPr>
            <a:r>
              <a:rPr lang="en-US" sz="160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Recognise</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 and appreciate work with positive feedback</a:t>
            </a:r>
          </a:p>
          <a:p>
            <a:pPr marL="285750" indent="-285750" algn="ctr">
              <a:buFont typeface="Arial" panose="020B0604020202020204" pitchFamily="34" charset="0"/>
              <a:buChar char="•"/>
              <a:defRPr/>
            </a:pP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Be understanding when things go wrong under pressure</a:t>
            </a:r>
          </a:p>
          <a:p>
            <a:pPr marL="285750" indent="-285750" algn="ctr">
              <a:buFont typeface="Arial" panose="020B0604020202020204" pitchFamily="34" charset="0"/>
              <a:buChar char="•"/>
              <a:defRPr/>
            </a:pPr>
            <a:r>
              <a:rPr lang="en-US" sz="160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Normalise</a:t>
            </a: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 but don’t minimize distress</a:t>
            </a:r>
          </a:p>
          <a:p>
            <a:pPr>
              <a:defRPr/>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171C04E-BC1B-4002-A321-12BABB912D7B}"/>
              </a:ext>
            </a:extLst>
          </p:cNvPr>
          <p:cNvSpPr txBox="1"/>
          <p:nvPr/>
        </p:nvSpPr>
        <p:spPr>
          <a:xfrm>
            <a:off x="1997286" y="5371772"/>
            <a:ext cx="5462165" cy="1323439"/>
          </a:xfrm>
          <a:prstGeom prst="rect">
            <a:avLst/>
          </a:prstGeom>
          <a:noFill/>
        </p:spPr>
        <p:txBody>
          <a:bodyPr wrap="square">
            <a:spAutoFit/>
          </a:bodyPr>
          <a:lstStyle/>
          <a:p>
            <a:pPr algn="ctr">
              <a:defRPr/>
            </a:pPr>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Encourage to seek help if needed:</a:t>
            </a:r>
          </a:p>
          <a:p>
            <a:pPr marL="285750" indent="-285750" algn="ctr">
              <a:buFont typeface="Arial" panose="020B0604020202020204" pitchFamily="34" charset="0"/>
              <a:buChar char="•"/>
              <a:defRPr/>
            </a:pP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Enable staff to access online resources, helplines and wellbeing apps</a:t>
            </a:r>
          </a:p>
          <a:p>
            <a:pPr marL="285750" indent="-285750" algn="ctr">
              <a:buFont typeface="Arial" panose="020B0604020202020204" pitchFamily="34" charset="0"/>
              <a:buChar char="•"/>
              <a:defRPr/>
            </a:pPr>
            <a:r>
              <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rPr>
              <a:t>Know what’s available in local area and inform staff</a:t>
            </a:r>
          </a:p>
          <a:p>
            <a:pPr>
              <a:defRPr/>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F5DBFEA-3965-4F50-93C8-5A7C1EF80D14}"/>
              </a:ext>
            </a:extLst>
          </p:cNvPr>
          <p:cNvSpPr>
            <a:spLocks noGrp="1" noChangeArrowheads="1"/>
          </p:cNvSpPr>
          <p:nvPr>
            <p:ph type="title"/>
          </p:nvPr>
        </p:nvSpPr>
        <p:spPr bwMode="auto">
          <a:xfrm>
            <a:off x="611560" y="1052736"/>
            <a:ext cx="6765925" cy="4778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rPr>
              <a:t>WELCOME &amp; INTRODUCTIONS </a:t>
            </a:r>
          </a:p>
        </p:txBody>
      </p:sp>
      <p:sp>
        <p:nvSpPr>
          <p:cNvPr id="4" name="Text Placeholder 3">
            <a:extLst>
              <a:ext uri="{FF2B5EF4-FFF2-40B4-BE49-F238E27FC236}">
                <a16:creationId xmlns:a16="http://schemas.microsoft.com/office/drawing/2014/main" id="{94158F32-171A-469C-BC4A-0109C090F175}"/>
              </a:ext>
            </a:extLst>
          </p:cNvPr>
          <p:cNvSpPr>
            <a:spLocks noGrp="1"/>
          </p:cNvSpPr>
          <p:nvPr>
            <p:ph type="body" sz="quarter" idx="10"/>
          </p:nvPr>
        </p:nvSpPr>
        <p:spPr>
          <a:xfrm>
            <a:off x="755576" y="2132856"/>
            <a:ext cx="7848872" cy="4536035"/>
          </a:xfrm>
        </p:spPr>
        <p:txBody>
          <a:bodyPr/>
          <a:lstStyle/>
          <a:p>
            <a:pPr marL="285750" indent="-285750">
              <a:buFont typeface="Arial" panose="020B0604020202020204" pitchFamily="34" charset="0"/>
              <a:buChar char="•"/>
              <a:defRPr/>
            </a:pPr>
            <a:r>
              <a:rPr lang="en-GB" sz="2000" dirty="0">
                <a:solidFill>
                  <a:schemeClr val="accent4"/>
                </a:solidFill>
                <a:highlight>
                  <a:srgbClr val="FFFFFF"/>
                </a:highlight>
                <a:latin typeface="Open Sans" panose="020B0606030504020204" pitchFamily="34" charset="0"/>
                <a:ea typeface="Open Sans" panose="020B0606030504020204" pitchFamily="34" charset="0"/>
                <a:cs typeface="Open Sans" panose="020B0606030504020204" pitchFamily="34" charset="0"/>
              </a:rPr>
              <a:t>Facilitator: Dr Jen Bateman, Lead Clinical Psychologist</a:t>
            </a:r>
          </a:p>
          <a:p>
            <a:pPr>
              <a:defRPr/>
            </a:pPr>
            <a:endParaRPr lang="en-GB" sz="2000" dirty="0">
              <a:solidFill>
                <a:schemeClr val="accent4"/>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sz="2000" dirty="0">
                <a:solidFill>
                  <a:schemeClr val="accent4"/>
                </a:solidFill>
                <a:highlight>
                  <a:srgbClr val="FFFFFF"/>
                </a:highlight>
                <a:latin typeface="Open Sans" panose="020B0606030504020204" pitchFamily="34" charset="0"/>
                <a:ea typeface="Open Sans" panose="020B0606030504020204" pitchFamily="34" charset="0"/>
                <a:cs typeface="Open Sans" panose="020B0606030504020204" pitchFamily="34" charset="0"/>
              </a:rPr>
              <a:t>With thanks to co-authors Jolandi du Preez, Lead Occupational Therapist, Naomi Wilson, Consultant Clinical Psychologist and Walter Busuttil, Consultant Psychiatrist for their valuable input into the development of this material. </a:t>
            </a:r>
          </a:p>
          <a:p>
            <a:pPr>
              <a:defRPr/>
            </a:pPr>
            <a:endParaRPr lang="en-GB" sz="2000" dirty="0">
              <a:solidFill>
                <a:schemeClr val="accent4"/>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a:extLst>
              <a:ext uri="{FF2B5EF4-FFF2-40B4-BE49-F238E27FC236}">
                <a16:creationId xmlns:a16="http://schemas.microsoft.com/office/drawing/2014/main" id="{232D85FC-25D2-4792-90D4-699F7B85923E}"/>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a:defRPr/>
            </a:pPr>
            <a:r>
              <a:rPr lang="en-GB" altLang="en-US" sz="3200" b="1" dirty="0">
                <a:solidFill>
                  <a:srgbClr val="1C366B"/>
                </a:solidFill>
                <a:latin typeface="Oswald" panose="00000500000000000000" pitchFamily="2" charset="0"/>
                <a:ea typeface="Verdana" panose="020B0604030504040204" pitchFamily="34" charset="0"/>
              </a:rPr>
              <a:t>PROVIDING EMOTIONAL SUPPORT IN THE WORKPLACE    (LEADERS TO STAFF)</a:t>
            </a:r>
          </a:p>
        </p:txBody>
      </p:sp>
      <p:grpSp>
        <p:nvGrpSpPr>
          <p:cNvPr id="58371" name="Group 3">
            <a:extLst>
              <a:ext uri="{FF2B5EF4-FFF2-40B4-BE49-F238E27FC236}">
                <a16:creationId xmlns:a16="http://schemas.microsoft.com/office/drawing/2014/main" id="{CB26832B-39A0-42C3-90CA-300F3DC0C573}"/>
              </a:ext>
            </a:extLst>
          </p:cNvPr>
          <p:cNvGrpSpPr>
            <a:grpSpLocks/>
          </p:cNvGrpSpPr>
          <p:nvPr/>
        </p:nvGrpSpPr>
        <p:grpSpPr bwMode="auto">
          <a:xfrm>
            <a:off x="771525" y="1500403"/>
            <a:ext cx="2305050" cy="3198597"/>
            <a:chOff x="741844" y="1320194"/>
            <a:chExt cx="2304424" cy="3199592"/>
          </a:xfrm>
          <a:solidFill>
            <a:srgbClr val="F6F6F6"/>
          </a:solidFill>
        </p:grpSpPr>
        <p:sp>
          <p:nvSpPr>
            <p:cNvPr id="5" name="Rounded Rectangle 4">
              <a:extLst>
                <a:ext uri="{FF2B5EF4-FFF2-40B4-BE49-F238E27FC236}">
                  <a16:creationId xmlns:a16="http://schemas.microsoft.com/office/drawing/2014/main" id="{674509E7-1345-4A33-BE8E-D4F801118CF7}"/>
                </a:ext>
              </a:extLst>
            </p:cNvPr>
            <p:cNvSpPr/>
            <p:nvPr/>
          </p:nvSpPr>
          <p:spPr>
            <a:xfrm>
              <a:off x="741844" y="1320194"/>
              <a:ext cx="2304424" cy="1388105"/>
            </a:xfrm>
            <a:prstGeom prst="roundRect">
              <a:avLst/>
            </a:prstGeom>
            <a:grp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Dispel feelings of failure, blame, shame “I’m here to support you, we’ll find a way through together”</a:t>
              </a:r>
            </a:p>
          </p:txBody>
        </p:sp>
        <p:sp>
          <p:nvSpPr>
            <p:cNvPr id="27" name="Rounded Rectangle 26">
              <a:extLst>
                <a:ext uri="{FF2B5EF4-FFF2-40B4-BE49-F238E27FC236}">
                  <a16:creationId xmlns:a16="http://schemas.microsoft.com/office/drawing/2014/main" id="{3E804A5E-5A20-409E-835E-2A08C1056B69}"/>
                </a:ext>
              </a:extLst>
            </p:cNvPr>
            <p:cNvSpPr/>
            <p:nvPr/>
          </p:nvSpPr>
          <p:spPr>
            <a:xfrm>
              <a:off x="741844" y="3010992"/>
              <a:ext cx="2304424" cy="1508794"/>
            </a:xfrm>
            <a:prstGeom prst="roundRect">
              <a:avLst/>
            </a:prstGeom>
            <a:grp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r>
                <a:rPr lang="en-GB" alt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“How can I / we best support you? What needs to happen for you to feel more at ease? What has helped in the past?”</a:t>
              </a:r>
            </a:p>
          </p:txBody>
        </p:sp>
      </p:grpSp>
      <p:grpSp>
        <p:nvGrpSpPr>
          <p:cNvPr id="58372" name="Group 5">
            <a:extLst>
              <a:ext uri="{FF2B5EF4-FFF2-40B4-BE49-F238E27FC236}">
                <a16:creationId xmlns:a16="http://schemas.microsoft.com/office/drawing/2014/main" id="{2278E063-6CA5-44FD-AB1A-45EA916C5ED5}"/>
              </a:ext>
            </a:extLst>
          </p:cNvPr>
          <p:cNvGrpSpPr>
            <a:grpSpLocks/>
          </p:cNvGrpSpPr>
          <p:nvPr/>
        </p:nvGrpSpPr>
        <p:grpSpPr bwMode="auto">
          <a:xfrm>
            <a:off x="3677030" y="1623595"/>
            <a:ext cx="2027734" cy="3025961"/>
            <a:chOff x="5942337" y="1367390"/>
            <a:chExt cx="2304424" cy="3025336"/>
          </a:xfrm>
          <a:solidFill>
            <a:srgbClr val="F6F6F6"/>
          </a:solidFill>
        </p:grpSpPr>
        <p:sp>
          <p:nvSpPr>
            <p:cNvPr id="28" name="Rounded Rectangle 27">
              <a:extLst>
                <a:ext uri="{FF2B5EF4-FFF2-40B4-BE49-F238E27FC236}">
                  <a16:creationId xmlns:a16="http://schemas.microsoft.com/office/drawing/2014/main" id="{536EB69E-6552-4C44-B602-6122B7D7CFB2}"/>
                </a:ext>
              </a:extLst>
            </p:cNvPr>
            <p:cNvSpPr/>
            <p:nvPr/>
          </p:nvSpPr>
          <p:spPr>
            <a:xfrm>
              <a:off x="5942337" y="3115052"/>
              <a:ext cx="2304424" cy="1277674"/>
            </a:xfrm>
            <a:prstGeom prst="roundRect">
              <a:avLst/>
            </a:prstGeom>
            <a:grp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eaLnBrk="1" hangingPunct="1"/>
              <a:r>
                <a:rPr lang="en-GB" alt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Consider and </a:t>
              </a:r>
            </a:p>
            <a:p>
              <a:pPr algn="ctr" eaLnBrk="1" hangingPunct="1"/>
              <a:r>
                <a:rPr lang="en-GB" alt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check in regarding confidentiality of information shared</a:t>
              </a:r>
            </a:p>
          </p:txBody>
        </p:sp>
        <p:sp>
          <p:nvSpPr>
            <p:cNvPr id="30" name="Rounded Rectangle 29">
              <a:extLst>
                <a:ext uri="{FF2B5EF4-FFF2-40B4-BE49-F238E27FC236}">
                  <a16:creationId xmlns:a16="http://schemas.microsoft.com/office/drawing/2014/main" id="{28EF9D02-1C97-44F9-A047-1DEE47E42175}"/>
                </a:ext>
              </a:extLst>
            </p:cNvPr>
            <p:cNvSpPr/>
            <p:nvPr/>
          </p:nvSpPr>
          <p:spPr>
            <a:xfrm>
              <a:off x="5942337" y="1367390"/>
              <a:ext cx="2304424" cy="1277673"/>
            </a:xfrm>
            <a:prstGeom prst="roundRect">
              <a:avLst/>
            </a:prstGeom>
            <a:grp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Show empathy </a:t>
              </a:r>
            </a:p>
            <a:p>
              <a:pPr algn="ctr" defTabSz="685800" eaLnBrk="1" hangingPunct="1">
                <a:defRPr/>
              </a:pPr>
              <a:r>
                <a:rPr lang="en-GB"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you’re going through sounds really tough.”</a:t>
              </a:r>
            </a:p>
          </p:txBody>
        </p:sp>
      </p:grpSp>
      <p:sp>
        <p:nvSpPr>
          <p:cNvPr id="18" name="Rounded Rectangle 4">
            <a:extLst>
              <a:ext uri="{FF2B5EF4-FFF2-40B4-BE49-F238E27FC236}">
                <a16:creationId xmlns:a16="http://schemas.microsoft.com/office/drawing/2014/main" id="{DF42D6D7-AF35-4A46-9B9D-B2CF0A063373}"/>
              </a:ext>
            </a:extLst>
          </p:cNvPr>
          <p:cNvSpPr/>
          <p:nvPr/>
        </p:nvSpPr>
        <p:spPr bwMode="auto">
          <a:xfrm>
            <a:off x="6307751" y="1500403"/>
            <a:ext cx="2305050" cy="1524322"/>
          </a:xfrm>
          <a:prstGeom prst="roundRect">
            <a:avLst/>
          </a:prstGeom>
          <a:solidFill>
            <a:srgbClr val="F6F6F6"/>
          </a:solid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eaLnBrk="1" hangingPunct="1"/>
            <a:r>
              <a:rPr lang="en-GB" alt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Normalise that expression of emotion is healthy “You’ve been through such a lot, thank you for sharing this with me.”</a:t>
            </a:r>
          </a:p>
        </p:txBody>
      </p:sp>
      <p:sp>
        <p:nvSpPr>
          <p:cNvPr id="19" name="Rounded Rectangle 26">
            <a:extLst>
              <a:ext uri="{FF2B5EF4-FFF2-40B4-BE49-F238E27FC236}">
                <a16:creationId xmlns:a16="http://schemas.microsoft.com/office/drawing/2014/main" id="{4278A404-0AEE-48F1-9BA3-C959B1364716}"/>
              </a:ext>
            </a:extLst>
          </p:cNvPr>
          <p:cNvSpPr/>
          <p:nvPr/>
        </p:nvSpPr>
        <p:spPr bwMode="auto">
          <a:xfrm>
            <a:off x="6310284" y="3376629"/>
            <a:ext cx="2305050" cy="1276349"/>
          </a:xfrm>
          <a:prstGeom prst="roundRect">
            <a:avLst/>
          </a:prstGeom>
          <a:solidFill>
            <a:srgbClr val="F6F6F6"/>
          </a:solid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r>
              <a:rPr lang="en-GB" alt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Consider organisational needs regarding employee wellbeing and record keeping</a:t>
            </a:r>
          </a:p>
        </p:txBody>
      </p:sp>
      <p:sp>
        <p:nvSpPr>
          <p:cNvPr id="3" name="Arrow: Right 2">
            <a:extLst>
              <a:ext uri="{FF2B5EF4-FFF2-40B4-BE49-F238E27FC236}">
                <a16:creationId xmlns:a16="http://schemas.microsoft.com/office/drawing/2014/main" id="{7797F899-76A8-42F0-AEDC-4DAEA7B20871}"/>
              </a:ext>
            </a:extLst>
          </p:cNvPr>
          <p:cNvSpPr/>
          <p:nvPr/>
        </p:nvSpPr>
        <p:spPr>
          <a:xfrm>
            <a:off x="771526" y="5004835"/>
            <a:ext cx="7600950" cy="1305807"/>
          </a:xfrm>
          <a:prstGeom prst="rightArrow">
            <a:avLst>
              <a:gd name="adj1" fmla="val 50000"/>
              <a:gd name="adj2" fmla="val 93135"/>
            </a:avLst>
          </a:prstGeom>
          <a:solidFill>
            <a:srgbClr val="1C366B"/>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Freeform: Shape 3">
            <a:extLst>
              <a:ext uri="{FF2B5EF4-FFF2-40B4-BE49-F238E27FC236}">
                <a16:creationId xmlns:a16="http://schemas.microsoft.com/office/drawing/2014/main" id="{3883DBCD-4531-4E52-872D-A5DCE5B54EB4}"/>
              </a:ext>
            </a:extLst>
          </p:cNvPr>
          <p:cNvSpPr/>
          <p:nvPr/>
        </p:nvSpPr>
        <p:spPr>
          <a:xfrm>
            <a:off x="1112045" y="5081350"/>
            <a:ext cx="1803772" cy="1116850"/>
          </a:xfrm>
          <a:custGeom>
            <a:avLst/>
            <a:gdLst>
              <a:gd name="connsiteX0" fmla="*/ 0 w 1964531"/>
              <a:gd name="connsiteY0" fmla="*/ 186145 h 1116850"/>
              <a:gd name="connsiteX1" fmla="*/ 186145 w 1964531"/>
              <a:gd name="connsiteY1" fmla="*/ 0 h 1116850"/>
              <a:gd name="connsiteX2" fmla="*/ 1778386 w 1964531"/>
              <a:gd name="connsiteY2" fmla="*/ 0 h 1116850"/>
              <a:gd name="connsiteX3" fmla="*/ 1964531 w 1964531"/>
              <a:gd name="connsiteY3" fmla="*/ 186145 h 1116850"/>
              <a:gd name="connsiteX4" fmla="*/ 1964531 w 1964531"/>
              <a:gd name="connsiteY4" fmla="*/ 930705 h 1116850"/>
              <a:gd name="connsiteX5" fmla="*/ 1778386 w 1964531"/>
              <a:gd name="connsiteY5" fmla="*/ 1116850 h 1116850"/>
              <a:gd name="connsiteX6" fmla="*/ 186145 w 1964531"/>
              <a:gd name="connsiteY6" fmla="*/ 1116850 h 1116850"/>
              <a:gd name="connsiteX7" fmla="*/ 0 w 1964531"/>
              <a:gd name="connsiteY7" fmla="*/ 930705 h 1116850"/>
              <a:gd name="connsiteX8" fmla="*/ 0 w 1964531"/>
              <a:gd name="connsiteY8" fmla="*/ 186145 h 111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531" h="1116850">
                <a:moveTo>
                  <a:pt x="0" y="186145"/>
                </a:moveTo>
                <a:cubicBezTo>
                  <a:pt x="0" y="83340"/>
                  <a:pt x="83340" y="0"/>
                  <a:pt x="186145" y="0"/>
                </a:cubicBezTo>
                <a:lnTo>
                  <a:pt x="1778386" y="0"/>
                </a:lnTo>
                <a:cubicBezTo>
                  <a:pt x="1881191" y="0"/>
                  <a:pt x="1964531" y="83340"/>
                  <a:pt x="1964531" y="186145"/>
                </a:cubicBezTo>
                <a:lnTo>
                  <a:pt x="1964531" y="930705"/>
                </a:lnTo>
                <a:cubicBezTo>
                  <a:pt x="1964531" y="1033510"/>
                  <a:pt x="1881191" y="1116850"/>
                  <a:pt x="1778386" y="1116850"/>
                </a:cubicBezTo>
                <a:lnTo>
                  <a:pt x="186145" y="1116850"/>
                </a:lnTo>
                <a:cubicBezTo>
                  <a:pt x="83340" y="1116850"/>
                  <a:pt x="0" y="1033510"/>
                  <a:pt x="0" y="930705"/>
                </a:cubicBezTo>
                <a:lnTo>
                  <a:pt x="0" y="186145"/>
                </a:lnTo>
                <a:close/>
              </a:path>
            </a:pathLst>
          </a:custGeom>
          <a:solidFill>
            <a:srgbClr val="B1C8DF">
              <a:alpha val="90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8340" tIns="138340" rIns="138340" bIns="138340" numCol="1" spcCol="1270" anchor="ctr" anchorCtr="0">
            <a:noAutofit/>
          </a:bodyPr>
          <a:lstStyle/>
          <a:p>
            <a:pPr marL="0" lvl="0" indent="0" algn="ctr" defTabSz="977900">
              <a:lnSpc>
                <a:spcPct val="90000"/>
              </a:lnSpc>
              <a:spcBef>
                <a:spcPct val="0"/>
              </a:spcBef>
              <a:spcAft>
                <a:spcPct val="35000"/>
              </a:spcAft>
              <a:buNone/>
            </a:pPr>
            <a:r>
              <a:rPr lang="en-GB" kern="1200" dirty="0">
                <a:ln>
                  <a:noFill/>
                </a:ln>
                <a:solidFill>
                  <a:schemeClr val="accent4"/>
                </a:solidFill>
                <a:latin typeface="Open Sans" panose="020B0606030504020204" pitchFamily="34" charset="0"/>
                <a:ea typeface="Open Sans" panose="020B0606030504020204" pitchFamily="34" charset="0"/>
                <a:cs typeface="Open Sans" panose="020B0606030504020204" pitchFamily="34" charset="0"/>
              </a:rPr>
              <a:t>Fostering Strengths of Your Team</a:t>
            </a:r>
          </a:p>
        </p:txBody>
      </p:sp>
      <p:sp>
        <p:nvSpPr>
          <p:cNvPr id="6" name="Freeform: Shape 5">
            <a:extLst>
              <a:ext uri="{FF2B5EF4-FFF2-40B4-BE49-F238E27FC236}">
                <a16:creationId xmlns:a16="http://schemas.microsoft.com/office/drawing/2014/main" id="{386BED1B-6DB6-4DC2-BA6B-A1C107E46B5B}"/>
              </a:ext>
            </a:extLst>
          </p:cNvPr>
          <p:cNvSpPr/>
          <p:nvPr/>
        </p:nvSpPr>
        <p:spPr>
          <a:xfrm>
            <a:off x="3131840" y="5081350"/>
            <a:ext cx="1803772" cy="1116850"/>
          </a:xfrm>
          <a:custGeom>
            <a:avLst/>
            <a:gdLst>
              <a:gd name="connsiteX0" fmla="*/ 0 w 1964531"/>
              <a:gd name="connsiteY0" fmla="*/ 186145 h 1116850"/>
              <a:gd name="connsiteX1" fmla="*/ 186145 w 1964531"/>
              <a:gd name="connsiteY1" fmla="*/ 0 h 1116850"/>
              <a:gd name="connsiteX2" fmla="*/ 1778386 w 1964531"/>
              <a:gd name="connsiteY2" fmla="*/ 0 h 1116850"/>
              <a:gd name="connsiteX3" fmla="*/ 1964531 w 1964531"/>
              <a:gd name="connsiteY3" fmla="*/ 186145 h 1116850"/>
              <a:gd name="connsiteX4" fmla="*/ 1964531 w 1964531"/>
              <a:gd name="connsiteY4" fmla="*/ 930705 h 1116850"/>
              <a:gd name="connsiteX5" fmla="*/ 1778386 w 1964531"/>
              <a:gd name="connsiteY5" fmla="*/ 1116850 h 1116850"/>
              <a:gd name="connsiteX6" fmla="*/ 186145 w 1964531"/>
              <a:gd name="connsiteY6" fmla="*/ 1116850 h 1116850"/>
              <a:gd name="connsiteX7" fmla="*/ 0 w 1964531"/>
              <a:gd name="connsiteY7" fmla="*/ 930705 h 1116850"/>
              <a:gd name="connsiteX8" fmla="*/ 0 w 1964531"/>
              <a:gd name="connsiteY8" fmla="*/ 186145 h 111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531" h="1116850">
                <a:moveTo>
                  <a:pt x="0" y="186145"/>
                </a:moveTo>
                <a:cubicBezTo>
                  <a:pt x="0" y="83340"/>
                  <a:pt x="83340" y="0"/>
                  <a:pt x="186145" y="0"/>
                </a:cubicBezTo>
                <a:lnTo>
                  <a:pt x="1778386" y="0"/>
                </a:lnTo>
                <a:cubicBezTo>
                  <a:pt x="1881191" y="0"/>
                  <a:pt x="1964531" y="83340"/>
                  <a:pt x="1964531" y="186145"/>
                </a:cubicBezTo>
                <a:lnTo>
                  <a:pt x="1964531" y="930705"/>
                </a:lnTo>
                <a:cubicBezTo>
                  <a:pt x="1964531" y="1033510"/>
                  <a:pt x="1881191" y="1116850"/>
                  <a:pt x="1778386" y="1116850"/>
                </a:cubicBezTo>
                <a:lnTo>
                  <a:pt x="186145" y="1116850"/>
                </a:lnTo>
                <a:cubicBezTo>
                  <a:pt x="83340" y="1116850"/>
                  <a:pt x="0" y="1033510"/>
                  <a:pt x="0" y="930705"/>
                </a:cubicBezTo>
                <a:lnTo>
                  <a:pt x="0" y="186145"/>
                </a:lnTo>
                <a:close/>
              </a:path>
            </a:pathLst>
          </a:custGeom>
          <a:solidFill>
            <a:srgbClr val="B1C8DF">
              <a:alpha val="74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720" tIns="130720" rIns="130720" bIns="130720" numCol="1" spcCol="1270" anchor="ctr" anchorCtr="0">
            <a:noAutofit/>
          </a:bodyPr>
          <a:lstStyle/>
          <a:p>
            <a:pPr marL="0" lvl="0" indent="0" algn="ctr" defTabSz="889000">
              <a:lnSpc>
                <a:spcPct val="90000"/>
              </a:lnSpc>
              <a:spcBef>
                <a:spcPct val="0"/>
              </a:spcBef>
              <a:spcAft>
                <a:spcPct val="35000"/>
              </a:spcAft>
              <a:buNone/>
            </a:pPr>
            <a:r>
              <a:rPr lang="en-GB" kern="1200" dirty="0">
                <a:ln>
                  <a:noFill/>
                </a:ln>
                <a:solidFill>
                  <a:schemeClr val="accent4"/>
                </a:solidFill>
                <a:latin typeface="Open Sans" panose="020B0606030504020204" pitchFamily="34" charset="0"/>
                <a:ea typeface="Open Sans" panose="020B0606030504020204" pitchFamily="34" charset="0"/>
                <a:cs typeface="Open Sans" panose="020B0606030504020204" pitchFamily="34" charset="0"/>
              </a:rPr>
              <a:t>Focus on </a:t>
            </a:r>
            <a:br>
              <a:rPr lang="en-GB" kern="1200" dirty="0">
                <a:ln>
                  <a:noFill/>
                </a:ln>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GB" kern="1200" dirty="0">
                <a:ln>
                  <a:noFill/>
                </a:ln>
                <a:solidFill>
                  <a:schemeClr val="accent4"/>
                </a:solidFill>
                <a:latin typeface="Open Sans" panose="020B0606030504020204" pitchFamily="34" charset="0"/>
                <a:ea typeface="Open Sans" panose="020B0606030504020204" pitchFamily="34" charset="0"/>
                <a:cs typeface="Open Sans" panose="020B0606030504020204" pitchFamily="34" charset="0"/>
              </a:rPr>
              <a:t>what CAN be controlled</a:t>
            </a:r>
          </a:p>
        </p:txBody>
      </p:sp>
      <p:sp>
        <p:nvSpPr>
          <p:cNvPr id="7" name="Freeform: Shape 6">
            <a:extLst>
              <a:ext uri="{FF2B5EF4-FFF2-40B4-BE49-F238E27FC236}">
                <a16:creationId xmlns:a16="http://schemas.microsoft.com/office/drawing/2014/main" id="{50C297A9-27A2-49AE-8BBE-B55DC7D4A138}"/>
              </a:ext>
            </a:extLst>
          </p:cNvPr>
          <p:cNvSpPr/>
          <p:nvPr/>
        </p:nvSpPr>
        <p:spPr>
          <a:xfrm>
            <a:off x="5151635" y="5081350"/>
            <a:ext cx="1604491" cy="1116850"/>
          </a:xfrm>
          <a:custGeom>
            <a:avLst/>
            <a:gdLst>
              <a:gd name="connsiteX0" fmla="*/ 0 w 1964531"/>
              <a:gd name="connsiteY0" fmla="*/ 186145 h 1116850"/>
              <a:gd name="connsiteX1" fmla="*/ 186145 w 1964531"/>
              <a:gd name="connsiteY1" fmla="*/ 0 h 1116850"/>
              <a:gd name="connsiteX2" fmla="*/ 1778386 w 1964531"/>
              <a:gd name="connsiteY2" fmla="*/ 0 h 1116850"/>
              <a:gd name="connsiteX3" fmla="*/ 1964531 w 1964531"/>
              <a:gd name="connsiteY3" fmla="*/ 186145 h 1116850"/>
              <a:gd name="connsiteX4" fmla="*/ 1964531 w 1964531"/>
              <a:gd name="connsiteY4" fmla="*/ 930705 h 1116850"/>
              <a:gd name="connsiteX5" fmla="*/ 1778386 w 1964531"/>
              <a:gd name="connsiteY5" fmla="*/ 1116850 h 1116850"/>
              <a:gd name="connsiteX6" fmla="*/ 186145 w 1964531"/>
              <a:gd name="connsiteY6" fmla="*/ 1116850 h 1116850"/>
              <a:gd name="connsiteX7" fmla="*/ 0 w 1964531"/>
              <a:gd name="connsiteY7" fmla="*/ 930705 h 1116850"/>
              <a:gd name="connsiteX8" fmla="*/ 0 w 1964531"/>
              <a:gd name="connsiteY8" fmla="*/ 186145 h 111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531" h="1116850">
                <a:moveTo>
                  <a:pt x="0" y="186145"/>
                </a:moveTo>
                <a:cubicBezTo>
                  <a:pt x="0" y="83340"/>
                  <a:pt x="83340" y="0"/>
                  <a:pt x="186145" y="0"/>
                </a:cubicBezTo>
                <a:lnTo>
                  <a:pt x="1778386" y="0"/>
                </a:lnTo>
                <a:cubicBezTo>
                  <a:pt x="1881191" y="0"/>
                  <a:pt x="1964531" y="83340"/>
                  <a:pt x="1964531" y="186145"/>
                </a:cubicBezTo>
                <a:lnTo>
                  <a:pt x="1964531" y="930705"/>
                </a:lnTo>
                <a:cubicBezTo>
                  <a:pt x="1964531" y="1033510"/>
                  <a:pt x="1881191" y="1116850"/>
                  <a:pt x="1778386" y="1116850"/>
                </a:cubicBezTo>
                <a:lnTo>
                  <a:pt x="186145" y="1116850"/>
                </a:lnTo>
                <a:cubicBezTo>
                  <a:pt x="83340" y="1116850"/>
                  <a:pt x="0" y="1033510"/>
                  <a:pt x="0" y="930705"/>
                </a:cubicBezTo>
                <a:lnTo>
                  <a:pt x="0" y="186145"/>
                </a:lnTo>
                <a:close/>
              </a:path>
            </a:pathLst>
          </a:custGeom>
          <a:solidFill>
            <a:srgbClr val="B1C8DF">
              <a:alpha val="74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720" tIns="130720" rIns="130720" bIns="130720" numCol="1" spcCol="1270" anchor="ctr" anchorCtr="0">
            <a:noAutofit/>
          </a:bodyPr>
          <a:lstStyle/>
          <a:p>
            <a:pPr marL="0" lvl="0" indent="0" algn="ctr" defTabSz="889000">
              <a:lnSpc>
                <a:spcPct val="90000"/>
              </a:lnSpc>
              <a:spcBef>
                <a:spcPct val="0"/>
              </a:spcBef>
              <a:spcAft>
                <a:spcPct val="35000"/>
              </a:spcAft>
              <a:buNone/>
            </a:pPr>
            <a:r>
              <a:rPr lang="en-GB" kern="1200" dirty="0">
                <a:ln>
                  <a:noFill/>
                </a:ln>
                <a:solidFill>
                  <a:schemeClr val="accent4"/>
                </a:solidFill>
                <a:latin typeface="Open Sans" panose="020B0606030504020204" pitchFamily="34" charset="0"/>
                <a:ea typeface="Open Sans" panose="020B0606030504020204" pitchFamily="34" charset="0"/>
                <a:cs typeface="Open Sans" panose="020B0606030504020204" pitchFamily="34" charset="0"/>
              </a:rPr>
              <a:t>Self-Compassion </a:t>
            </a:r>
            <a:br>
              <a:rPr lang="en-GB" kern="1200" dirty="0">
                <a:ln>
                  <a:noFill/>
                </a:ln>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GB" kern="1200" dirty="0">
                <a:ln>
                  <a:noFill/>
                </a:ln>
                <a:solidFill>
                  <a:schemeClr val="accent4"/>
                </a:solidFill>
                <a:latin typeface="Open Sans" panose="020B0606030504020204" pitchFamily="34" charset="0"/>
                <a:ea typeface="Open Sans" panose="020B0606030504020204" pitchFamily="34" charset="0"/>
                <a:cs typeface="Open Sans" panose="020B0606030504020204" pitchFamily="34" charset="0"/>
              </a:rPr>
              <a:t>&amp; Kindness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B9E0F62B-2E8E-4B71-81B7-4E6AA91A01D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cs typeface="+mj-cs"/>
              </a:rPr>
              <a:t>SIGNPOSTING FOR FURTHER SUPPORT</a:t>
            </a:r>
          </a:p>
        </p:txBody>
      </p:sp>
      <p:sp>
        <p:nvSpPr>
          <p:cNvPr id="4" name="Text Placeholder 3">
            <a:extLst>
              <a:ext uri="{FF2B5EF4-FFF2-40B4-BE49-F238E27FC236}">
                <a16:creationId xmlns:a16="http://schemas.microsoft.com/office/drawing/2014/main" id="{5156B576-5AB0-49C7-AA88-4AE19B945920}"/>
              </a:ext>
            </a:extLst>
          </p:cNvPr>
          <p:cNvSpPr>
            <a:spLocks noGrp="1"/>
          </p:cNvSpPr>
          <p:nvPr>
            <p:ph type="body" sz="quarter" idx="10"/>
          </p:nvPr>
        </p:nvSpPr>
        <p:spPr>
          <a:xfrm>
            <a:off x="611560" y="1268760"/>
            <a:ext cx="6892056" cy="4896445"/>
          </a:xfrm>
        </p:spPr>
        <p:txBody>
          <a:bodyPr/>
          <a:lstStyle/>
          <a:p>
            <a:pPr marL="342900" indent="-342900">
              <a:lnSpc>
                <a:spcPct val="100000"/>
              </a:lnSpc>
              <a:buFont typeface="+mj-lt"/>
              <a:buAutoNum type="arabicPeriod"/>
              <a:defRPr/>
            </a:pPr>
            <a:r>
              <a:rPr lang="en-G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Our Frontline: </a:t>
            </a:r>
            <a:b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www.Mentalhealthatwork.org.uk/ourfontline</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b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offers frontline, care and key worker staff round the clock 1:1 support by call or text by trained volunteers.</a:t>
            </a:r>
          </a:p>
          <a:p>
            <a:pPr marL="342900" indent="-342900">
              <a:lnSpc>
                <a:spcPct val="100000"/>
              </a:lnSpc>
              <a:buFont typeface="+mj-lt"/>
              <a:buAutoNum type="arabicPeriod"/>
              <a:defRPr/>
            </a:pPr>
            <a:r>
              <a:rPr lang="en-G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Big White Wall </a:t>
            </a:r>
            <a:b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https://www.bigwhitewall.com</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b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An online peer-to-peer support community for your mental health </a:t>
            </a:r>
          </a:p>
          <a:p>
            <a:pPr marL="342900" indent="-342900">
              <a:lnSpc>
                <a:spcPct val="100000"/>
              </a:lnSpc>
              <a:buFont typeface="+mj-lt"/>
              <a:buAutoNum type="arabicPeriod"/>
              <a:defRPr/>
            </a:pPr>
            <a:r>
              <a:rPr lang="en-G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MIND </a:t>
            </a:r>
            <a:b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https://www.mind.org.uk/</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b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Information and support for mental health and wellbeing </a:t>
            </a:r>
          </a:p>
          <a:p>
            <a:pPr marL="342900" indent="-342900">
              <a:lnSpc>
                <a:spcPct val="100000"/>
              </a:lnSpc>
              <a:buFont typeface="+mj-lt"/>
              <a:buAutoNum type="arabicPeriod"/>
              <a:defRPr/>
            </a:pPr>
            <a:r>
              <a:rPr lang="en-G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Cruse Bereavement Support  </a:t>
            </a:r>
            <a:b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https://www.cruse.org.uk/</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b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COVID19 specific guidance </a:t>
            </a:r>
          </a:p>
          <a:p>
            <a:pPr marL="342900" indent="-342900">
              <a:buFont typeface="+mj-lt"/>
              <a:buAutoNum type="arabicPeriod"/>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defRPr/>
            </a:pPr>
            <a:r>
              <a:rPr lang="en-GB"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Explore some Recommended Apps: </a:t>
            </a:r>
          </a:p>
          <a:p>
            <a:pPr marL="285750" indent="-285750">
              <a:buFont typeface="Arial" panose="020B0604020202020204" pitchFamily="34" charset="0"/>
              <a:buChar char="•"/>
              <a:defRPr/>
            </a:pPr>
            <a:r>
              <a:rPr lang="en-GB"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Headfit</a:t>
            </a: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 Tools for Mental Fitness </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https://headfit.org</a:t>
            </a:r>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Calm and </a:t>
            </a:r>
            <a:r>
              <a:rPr lang="en-GB"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Sleepio</a:t>
            </a: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 Help with sleep and managing emotions</a:t>
            </a: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Catch It and Unmind : Support for managing unwanted thoughts and problem solving</a:t>
            </a: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0AF1DD27-02F2-44D5-A816-E5BBC771B2A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sz="3200" dirty="0">
                <a:solidFill>
                  <a:srgbClr val="1C366B"/>
                </a:solidFill>
                <a:latin typeface="Oswald" panose="00000500000000000000" pitchFamily="2" charset="0"/>
                <a:ea typeface="Verdana" panose="020B0604030504040204" pitchFamily="34" charset="0"/>
                <a:cs typeface="+mj-cs"/>
              </a:rPr>
              <a:t>ACCESSING PSYCHOLOGICAL SUPPORT</a:t>
            </a:r>
            <a:br>
              <a:rPr lang="en-GB" altLang="en-US" dirty="0">
                <a:latin typeface="Anton" panose="00000500000000000000" pitchFamily="2" charset="0"/>
                <a:ea typeface="Anton" panose="00000500000000000000" pitchFamily="2" charset="0"/>
                <a:cs typeface="Anton" panose="00000500000000000000" pitchFamily="2" charset="0"/>
              </a:rPr>
            </a:br>
            <a:br>
              <a:rPr lang="en-GB" altLang="en-US" dirty="0">
                <a:latin typeface="Anton" panose="00000500000000000000" pitchFamily="2" charset="0"/>
                <a:ea typeface="Anton" panose="00000500000000000000" pitchFamily="2" charset="0"/>
                <a:cs typeface="Anton" panose="00000500000000000000" pitchFamily="2" charset="0"/>
              </a:rPr>
            </a:br>
            <a:endParaRPr lang="en-GB" altLang="en-US" dirty="0">
              <a:latin typeface="Anton" panose="00000500000000000000" pitchFamily="2" charset="0"/>
              <a:ea typeface="Anton" panose="00000500000000000000" pitchFamily="2" charset="0"/>
              <a:cs typeface="Anton" panose="00000500000000000000" pitchFamily="2" charset="0"/>
            </a:endParaRPr>
          </a:p>
        </p:txBody>
      </p:sp>
      <p:sp>
        <p:nvSpPr>
          <p:cNvPr id="4" name="Text Placeholder 3">
            <a:extLst>
              <a:ext uri="{FF2B5EF4-FFF2-40B4-BE49-F238E27FC236}">
                <a16:creationId xmlns:a16="http://schemas.microsoft.com/office/drawing/2014/main" id="{5156B576-5AB0-49C7-AA88-4AE19B945920}"/>
              </a:ext>
            </a:extLst>
          </p:cNvPr>
          <p:cNvSpPr>
            <a:spLocks noGrp="1"/>
          </p:cNvSpPr>
          <p:nvPr>
            <p:ph type="body" sz="quarter" idx="10"/>
          </p:nvPr>
        </p:nvSpPr>
        <p:spPr>
          <a:xfrm>
            <a:off x="776288" y="1628775"/>
            <a:ext cx="7899400" cy="4535488"/>
          </a:xfrm>
        </p:spPr>
        <p:txBody>
          <a:bodyPr/>
          <a:lstStyle/>
          <a:p>
            <a:pPr marL="285750" indent="-285750">
              <a:lnSpc>
                <a:spcPct val="100000"/>
              </a:lnSpc>
              <a:buFont typeface="Arial" panose="020B0604020202020204" pitchFamily="34" charset="0"/>
              <a:buChar cha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If you have concerns about your colleagues’ emotional wellbeing,  encourage him/her to speak to their GP and seek a referral for appropriate psychological support. </a:t>
            </a:r>
          </a:p>
          <a:p>
            <a:pPr marL="285750" indent="-285750">
              <a:lnSpc>
                <a:spcPct val="100000"/>
              </a:lnSpc>
              <a:buFont typeface="Arial" panose="020B0604020202020204" pitchFamily="34" charset="0"/>
              <a:buChar cha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NHS psychological support is available throughout the UK, in the form of time-limited therapy for common mental health problems such as depression and anxiety.</a:t>
            </a:r>
          </a:p>
          <a:p>
            <a:pPr marL="285750" indent="-285750">
              <a:lnSpc>
                <a:spcPct val="100000"/>
              </a:lnSpc>
              <a:buFont typeface="Arial" panose="020B0604020202020204" pitchFamily="34" charset="0"/>
              <a:buChar cha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Encourage your colleague to ask their GP for how to get a referral for IAPT support (Improving Access To Psychological Therapies) in their area. Many areas also have an online self-referral option. </a:t>
            </a:r>
          </a:p>
          <a:p>
            <a:pPr>
              <a:lnSpc>
                <a:spcPct val="100000"/>
              </a:lnSpc>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23F1CB12-BADD-4ED7-B025-07B787BB992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cs typeface="+mj-cs"/>
              </a:rPr>
              <a:t>CONCERNS ABOUT RISK OF HARM </a:t>
            </a:r>
          </a:p>
        </p:txBody>
      </p:sp>
      <p:sp>
        <p:nvSpPr>
          <p:cNvPr id="4" name="Text Placeholder 3">
            <a:extLst>
              <a:ext uri="{FF2B5EF4-FFF2-40B4-BE49-F238E27FC236}">
                <a16:creationId xmlns:a16="http://schemas.microsoft.com/office/drawing/2014/main" id="{2ACF5F7F-1373-420F-870A-BF9AA80ECC81}"/>
              </a:ext>
            </a:extLst>
          </p:cNvPr>
          <p:cNvSpPr>
            <a:spLocks noGrp="1"/>
          </p:cNvSpPr>
          <p:nvPr>
            <p:ph type="body" sz="quarter" idx="10"/>
          </p:nvPr>
        </p:nvSpPr>
        <p:spPr>
          <a:xfrm>
            <a:off x="452438" y="1557338"/>
            <a:ext cx="8223250" cy="4535487"/>
          </a:xfrm>
        </p:spPr>
        <p:txBody>
          <a:bodyPr/>
          <a:lstStyle/>
          <a:p>
            <a:pPr marL="285750" indent="-285750">
              <a:lnSpc>
                <a:spcPct val="100000"/>
              </a:lnSpc>
              <a:buFont typeface="Arial" panose="020B0604020202020204" pitchFamily="34" charset="0"/>
              <a:buChar cha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If your colleague tells you they have had thoughts of harming themselves,  do accompany them to their GP so their mental health can be assessed by a health professional. </a:t>
            </a:r>
          </a:p>
          <a:p>
            <a:pPr marL="285750" indent="-285750">
              <a:lnSpc>
                <a:spcPct val="100000"/>
              </a:lnSpc>
              <a:buFont typeface="Arial" panose="020B0604020202020204" pitchFamily="34" charset="0"/>
              <a:buChar cha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Accessing help via NHS 111 online or via phone is also a safe option.</a:t>
            </a:r>
          </a:p>
          <a:p>
            <a:pPr marL="285750" indent="-285750">
              <a:lnSpc>
                <a:spcPct val="100000"/>
              </a:lnSpc>
              <a:buFont typeface="Arial" panose="020B0604020202020204" pitchFamily="34" charset="0"/>
              <a:buChar cha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Call 999 if they are in immediate risk to themselves or others. </a:t>
            </a:r>
          </a:p>
          <a:p>
            <a:pPr>
              <a:lnSpc>
                <a:spcPct val="100000"/>
              </a:lnSpc>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6C6A331-5C3C-433D-8C19-36867176C9C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US" altLang="en-US" sz="3200" dirty="0">
                <a:solidFill>
                  <a:srgbClr val="1C366B"/>
                </a:solidFill>
                <a:latin typeface="Oswald" panose="00000500000000000000" pitchFamily="2" charset="0"/>
                <a:ea typeface="Verdana" panose="020B0604030504040204" pitchFamily="34" charset="0"/>
                <a:cs typeface="+mj-cs"/>
              </a:rPr>
              <a:t>STAFF TO RESIDENT SUPPORT</a:t>
            </a:r>
            <a:endParaRPr lang="en-GB" altLang="en-US" sz="3200" dirty="0">
              <a:solidFill>
                <a:srgbClr val="1C366B"/>
              </a:solidFill>
              <a:latin typeface="Oswald" panose="00000500000000000000" pitchFamily="2" charset="0"/>
              <a:ea typeface="Verdana" panose="020B0604030504040204" pitchFamily="34" charset="0"/>
              <a:cs typeface="+mj-cs"/>
            </a:endParaRPr>
          </a:p>
        </p:txBody>
      </p:sp>
      <p:sp>
        <p:nvSpPr>
          <p:cNvPr id="4" name="Text Placeholder 3">
            <a:extLst>
              <a:ext uri="{FF2B5EF4-FFF2-40B4-BE49-F238E27FC236}">
                <a16:creationId xmlns:a16="http://schemas.microsoft.com/office/drawing/2014/main" id="{4649E586-BAF7-4030-8AB4-8889E4F13F0D}"/>
              </a:ext>
            </a:extLst>
          </p:cNvPr>
          <p:cNvSpPr>
            <a:spLocks noGrp="1"/>
          </p:cNvSpPr>
          <p:nvPr>
            <p:ph type="body" sz="quarter" idx="10"/>
          </p:nvPr>
        </p:nvSpPr>
        <p:spPr>
          <a:xfrm>
            <a:off x="452387" y="1196752"/>
            <a:ext cx="7720013" cy="4535487"/>
          </a:xfrm>
        </p:spPr>
        <p:txBody>
          <a:bodyPr/>
          <a:lstStyle/>
          <a:p>
            <a:pPr>
              <a:lnSpc>
                <a:spcPct val="100000"/>
              </a:lnSpc>
              <a:defRPr/>
            </a:pPr>
            <a:r>
              <a:rPr lang="en-GB" dirty="0"/>
              <a:t>Consider creating small working groups across sites to share best practice/learning about overcoming specific challenges you may encounter, </a:t>
            </a:r>
            <a:br>
              <a:rPr lang="en-GB" dirty="0"/>
            </a:br>
            <a:r>
              <a:rPr lang="en-GB" dirty="0"/>
              <a:t>for example: (</a:t>
            </a:r>
            <a:r>
              <a:rPr lang="en-GB" dirty="0">
                <a:hlinkClick r:id="rId2"/>
              </a:rPr>
              <a:t>www.traumagroup.org/</a:t>
            </a:r>
            <a:r>
              <a:rPr lang="en-GB" dirty="0"/>
              <a:t>) </a:t>
            </a:r>
          </a:p>
          <a:p>
            <a:pPr>
              <a:defRPr/>
            </a:pPr>
            <a:endParaRPr lang="en-GB" dirty="0"/>
          </a:p>
          <a:p>
            <a:pPr marL="285750" indent="-285750">
              <a:lnSpc>
                <a:spcPct val="100000"/>
              </a:lnSpc>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Working in a person-centred way whilst wearing PPE</a:t>
            </a:r>
          </a:p>
          <a:p>
            <a:pPr marL="285750" indent="-285750">
              <a:lnSpc>
                <a:spcPct val="100000"/>
              </a:lnSpc>
              <a:buFont typeface="Arial" panose="020B0604020202020204" pitchFamily="34" charset="0"/>
              <a:buChar char="•"/>
              <a:defRP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Feeling under-prepared / under-resourced for the level of nursing or palliative care residents may need</a:t>
            </a: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Residents feeling more lonely, anxious and depressed at this time and finding it difficult to adjust to online contact with loved ones.</a:t>
            </a:r>
          </a:p>
          <a:p>
            <a:pPr marL="285750" indent="-285750">
              <a:lnSpc>
                <a:spcPct val="100000"/>
              </a:lnSpc>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Increased frequency of dealing with deaths of residents and needing to break bad news to family members over the phone rather than in person.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2D3616D9-B9AF-4988-9D0F-1A5CEDED1213}"/>
              </a:ext>
            </a:extLst>
          </p:cNvPr>
          <p:cNvSpPr txBox="1">
            <a:spLocks noChangeArrowheads="1"/>
          </p:cNvSpPr>
          <p:nvPr/>
        </p:nvSpPr>
        <p:spPr bwMode="auto">
          <a:xfrm>
            <a:off x="774700" y="1063625"/>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1" fontAlgn="auto" hangingPunct="1">
              <a:lnSpc>
                <a:spcPct val="90000"/>
              </a:lnSpc>
              <a:spcAft>
                <a:spcPts val="0"/>
              </a:spcAft>
              <a:defRPr/>
            </a:pPr>
            <a:r>
              <a:rPr lang="en-GB" altLang="en-US" sz="3200" b="1" dirty="0">
                <a:solidFill>
                  <a:srgbClr val="1C366B"/>
                </a:solidFill>
                <a:latin typeface="Oswald" panose="00000500000000000000" pitchFamily="2" charset="0"/>
                <a:ea typeface="Verdana" panose="020B0604030504040204" pitchFamily="34" charset="0"/>
                <a:cs typeface="+mj-cs"/>
              </a:rPr>
              <a:t>A MOMENT TO REFLECT…</a:t>
            </a:r>
          </a:p>
        </p:txBody>
      </p:sp>
      <p:sp>
        <p:nvSpPr>
          <p:cNvPr id="63491" name="Footer Placeholder 3">
            <a:extLst>
              <a:ext uri="{FF2B5EF4-FFF2-40B4-BE49-F238E27FC236}">
                <a16:creationId xmlns:a16="http://schemas.microsoft.com/office/drawing/2014/main" id="{9705F851-9857-4DBC-ABAC-C6C12D2A5754}"/>
              </a:ext>
            </a:extLst>
          </p:cNvPr>
          <p:cNvSpPr>
            <a:spLocks noGrp="1" noChangeArrowheads="1"/>
          </p:cNvSpPr>
          <p:nvPr>
            <p:ph type="ftr" sz="quarter" idx="4294967295"/>
          </p:nvPr>
        </p:nvSpPr>
        <p:spPr bwMode="auto">
          <a:xfrm>
            <a:off x="5283200" y="8070850"/>
            <a:ext cx="3860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altLang="en-US" sz="1200">
                <a:solidFill>
                  <a:srgbClr val="8C95AB"/>
                </a:solidFill>
              </a:rPr>
              <a:t>© Dr Jen Nash. www.PositiveDiabetes.com</a:t>
            </a:r>
            <a:endParaRPr lang="en-GB" altLang="en-US" sz="1200">
              <a:solidFill>
                <a:srgbClr val="898989"/>
              </a:solidFill>
            </a:endParaRPr>
          </a:p>
        </p:txBody>
      </p:sp>
      <p:sp>
        <p:nvSpPr>
          <p:cNvPr id="9" name="Thought Bubble: Cloud 8">
            <a:extLst>
              <a:ext uri="{FF2B5EF4-FFF2-40B4-BE49-F238E27FC236}">
                <a16:creationId xmlns:a16="http://schemas.microsoft.com/office/drawing/2014/main" id="{CD53A770-C90C-4123-BC53-0CCB2308507C}"/>
              </a:ext>
            </a:extLst>
          </p:cNvPr>
          <p:cNvSpPr/>
          <p:nvPr/>
        </p:nvSpPr>
        <p:spPr>
          <a:xfrm>
            <a:off x="1189038" y="1452563"/>
            <a:ext cx="7127875" cy="4568825"/>
          </a:xfrm>
          <a:prstGeom prst="cloudCallout">
            <a:avLst>
              <a:gd name="adj1" fmla="val -45102"/>
              <a:gd name="adj2" fmla="val 54009"/>
            </a:avLst>
          </a:prstGeom>
          <a:solidFill>
            <a:srgbClr val="F6F6F6"/>
          </a:solidFill>
          <a:ln>
            <a:solidFill>
              <a:srgbClr val="5555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3493" name="TextBox 11">
            <a:extLst>
              <a:ext uri="{FF2B5EF4-FFF2-40B4-BE49-F238E27FC236}">
                <a16:creationId xmlns:a16="http://schemas.microsoft.com/office/drawing/2014/main" id="{9A92FC6C-FD58-412E-B8F2-C98029FF8634}"/>
              </a:ext>
            </a:extLst>
          </p:cNvPr>
          <p:cNvSpPr txBox="1">
            <a:spLocks noChangeArrowheads="1"/>
          </p:cNvSpPr>
          <p:nvPr/>
        </p:nvSpPr>
        <p:spPr bwMode="auto">
          <a:xfrm>
            <a:off x="2051720" y="2636912"/>
            <a:ext cx="529160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Is there anything you’ve heard today that you think may help you?</a:t>
            </a:r>
          </a:p>
          <a:p>
            <a:pPr algn="ctr"/>
            <a:endParaRPr lang="en-US" alt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a:p>
            <a:pPr algn="ctr"/>
            <a:r>
              <a:rPr lang="en-US" alt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What are 1-3 next steps for </a:t>
            </a:r>
          </a:p>
          <a:p>
            <a:pPr algn="ctr"/>
            <a:r>
              <a:rPr lang="en-US" alt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you/your team?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DE4DC8BA-8E10-4183-92DF-66A7614E619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cs typeface="+mj-cs"/>
              </a:rPr>
              <a:t>SUMMARY, ACTIONS &amp; NEXT STEPS</a:t>
            </a:r>
          </a:p>
        </p:txBody>
      </p:sp>
      <p:sp>
        <p:nvSpPr>
          <p:cNvPr id="4" name="Text Placeholder 3">
            <a:extLst>
              <a:ext uri="{FF2B5EF4-FFF2-40B4-BE49-F238E27FC236}">
                <a16:creationId xmlns:a16="http://schemas.microsoft.com/office/drawing/2014/main" id="{2ACF5F7F-1373-420F-870A-BF9AA80ECC81}"/>
              </a:ext>
            </a:extLst>
          </p:cNvPr>
          <p:cNvSpPr>
            <a:spLocks noGrp="1"/>
          </p:cNvSpPr>
          <p:nvPr>
            <p:ph type="body" sz="quarter" idx="10"/>
          </p:nvPr>
        </p:nvSpPr>
        <p:spPr>
          <a:xfrm>
            <a:off x="452438" y="1908175"/>
            <a:ext cx="8223250" cy="4535488"/>
          </a:xfrm>
        </p:spPr>
        <p:txBody>
          <a:bodyPr/>
          <a:lstStyle/>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This is an extremely difficult and pressured time </a:t>
            </a:r>
          </a:p>
          <a:p>
            <a:pPr marL="285750" indent="-285750">
              <a:buFont typeface="Arial" panose="020B0604020202020204" pitchFamily="34" charset="0"/>
              <a:buChar cha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Do the best you can and be kind to yourself</a:t>
            </a:r>
          </a:p>
          <a:p>
            <a:pPr marL="285750" indent="-285750">
              <a:buFont typeface="Arial" panose="020B0604020202020204" pitchFamily="34" charset="0"/>
              <a:buChar cha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What’s one thing you can take forward?</a:t>
            </a: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Feedback &amp; evaluation via Survey Monkey:</a:t>
            </a:r>
            <a:b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https://www.surveymonkey.co.uk/r/TrainingandQuestionForm</a:t>
            </a:r>
            <a:endParaRPr lang="en-GB" dirty="0">
              <a:solidFill>
                <a:schemeClr val="accent1"/>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9BF9BE40-9FD2-4705-A9E1-83F3B9AD84A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cs typeface="+mj-cs"/>
              </a:rPr>
              <a:t>KEY RESOURCES </a:t>
            </a:r>
          </a:p>
        </p:txBody>
      </p:sp>
      <p:sp>
        <p:nvSpPr>
          <p:cNvPr id="4" name="Text Placeholder 3">
            <a:extLst>
              <a:ext uri="{FF2B5EF4-FFF2-40B4-BE49-F238E27FC236}">
                <a16:creationId xmlns:a16="http://schemas.microsoft.com/office/drawing/2014/main" id="{5156B576-5AB0-49C7-AA88-4AE19B945920}"/>
              </a:ext>
            </a:extLst>
          </p:cNvPr>
          <p:cNvSpPr>
            <a:spLocks noGrp="1"/>
          </p:cNvSpPr>
          <p:nvPr>
            <p:ph type="body" sz="quarter" idx="10"/>
          </p:nvPr>
        </p:nvSpPr>
        <p:spPr>
          <a:xfrm>
            <a:off x="539552" y="1772816"/>
            <a:ext cx="8367713" cy="4535487"/>
          </a:xfrm>
        </p:spPr>
        <p:txBody>
          <a:bodyPr/>
          <a:lstStyle/>
          <a:p>
            <a:pP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1.Our Frontline: </a:t>
            </a:r>
          </a:p>
          <a:p>
            <a:pPr>
              <a:defRPr/>
            </a:pP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www.Mentalhealthatwork.org.uk/ourfontline</a:t>
            </a: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 offers frontline, care and key worker staff round the clock 1:1 support by call or text by trained volunteers. </a:t>
            </a: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2.  COVID-19 Guidance and Support specifically for Care Workers: </a:t>
            </a:r>
          </a:p>
          <a:p>
            <a:pPr>
              <a:defRPr/>
            </a:pP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https://www.skillsforcare.org.uk</a:t>
            </a:r>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2. Guidance for Managers and Decision Makers in Supporting Care Home Workers during COVID-19: </a:t>
            </a:r>
          </a:p>
          <a:p>
            <a:pPr>
              <a:defRPr/>
            </a:pP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https://www.traumagroup.org/</a:t>
            </a:r>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3. </a:t>
            </a: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Guidance for psychological professionals during the Covid-19 pandemic</a:t>
            </a:r>
            <a:r>
              <a:rPr lang="en-US"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a:r>
          </a:p>
          <a:p>
            <a:pPr>
              <a:defRPr/>
            </a:pP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https://www.bps.org.uk/news-and-policy/new-guidance-psychological-professionals-during-covid-19-pandemic</a:t>
            </a:r>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7D1C06A0-599F-4327-9B38-0CF4759D958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cs typeface="+mj-cs"/>
              </a:rPr>
              <a:t>REFERENCES</a:t>
            </a:r>
          </a:p>
        </p:txBody>
      </p:sp>
      <p:sp>
        <p:nvSpPr>
          <p:cNvPr id="4" name="Text Placeholder 3">
            <a:extLst>
              <a:ext uri="{FF2B5EF4-FFF2-40B4-BE49-F238E27FC236}">
                <a16:creationId xmlns:a16="http://schemas.microsoft.com/office/drawing/2014/main" id="{5156B576-5AB0-49C7-AA88-4AE19B945920}"/>
              </a:ext>
            </a:extLst>
          </p:cNvPr>
          <p:cNvSpPr>
            <a:spLocks noGrp="1"/>
          </p:cNvSpPr>
          <p:nvPr>
            <p:ph type="body" sz="quarter" idx="10"/>
          </p:nvPr>
        </p:nvSpPr>
        <p:spPr>
          <a:xfrm>
            <a:off x="744538" y="1901825"/>
            <a:ext cx="7654925" cy="4535488"/>
          </a:xfrm>
        </p:spPr>
        <p:txBody>
          <a:bodyPr/>
          <a:lstStyle/>
          <a:p>
            <a:pP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a:t>
            </a:r>
            <a:r>
              <a:rPr lang="en-GB"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Covid</a:t>
            </a: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 Trauma Response Working Group (2020) </a:t>
            </a:r>
            <a:r>
              <a:rPr lang="en-GB"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Guidance for Managers and Decision Makers in Supporting Care Home Workers during COVID-19.</a:t>
            </a: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Accessed online May 2020. </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https://www.traumagroup.org/</a:t>
            </a:r>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British Psychological Society (2020). </a:t>
            </a:r>
            <a:r>
              <a:rPr lang="en-US"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Guidance for psychological professionals during the Covid-19 pandemic. </a:t>
            </a: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Accessed online May 2020.</a:t>
            </a:r>
            <a:r>
              <a:rPr lang="en-US"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https://www.bps.org.uk/news-and-policy/new-guidance-psychological-professionals-during-covid-19-pandemic</a:t>
            </a:r>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Roberts, G. (2015). </a:t>
            </a:r>
            <a:r>
              <a:rPr lang="en-GB"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Feelings Wheel</a:t>
            </a:r>
            <a:r>
              <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Accessed online May 2020. </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https://imgur.com/q6hcgsH</a:t>
            </a:r>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alt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alt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Sherwood Forest Hospital NHS Trust (2020). </a:t>
            </a:r>
            <a:r>
              <a:rPr lang="en-GB" altLang="en-US"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Stress Bottle</a:t>
            </a:r>
            <a:r>
              <a:rPr lang="en-GB" alt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Accessed online May 2020. </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https://www.sfh-tr.nhs.uk/our-services/clinical-psychology-cancer-service/the-stress-bottle/</a:t>
            </a:r>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F5DBFEA-3965-4F50-93C8-5A7C1EF80D14}"/>
              </a:ext>
            </a:extLst>
          </p:cNvPr>
          <p:cNvSpPr>
            <a:spLocks noGrp="1" noChangeArrowheads="1"/>
          </p:cNvSpPr>
          <p:nvPr>
            <p:ph type="title"/>
          </p:nvPr>
        </p:nvSpPr>
        <p:spPr bwMode="auto">
          <a:xfrm>
            <a:off x="539552" y="476672"/>
            <a:ext cx="6765925" cy="4778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GB" altLang="en-US" sz="3200" dirty="0">
                <a:solidFill>
                  <a:srgbClr val="1C366B"/>
                </a:solidFill>
                <a:latin typeface="Oswald" panose="00000500000000000000" pitchFamily="2" charset="0"/>
                <a:ea typeface="Verdana" panose="020B0604030504040204" pitchFamily="34" charset="0"/>
                <a:cs typeface="+mj-cs"/>
              </a:rPr>
              <a:t>THANK YOU AND ACKNOWLEDGEMENTS</a:t>
            </a:r>
          </a:p>
        </p:txBody>
      </p:sp>
      <p:sp>
        <p:nvSpPr>
          <p:cNvPr id="4" name="Text Placeholder 3">
            <a:extLst>
              <a:ext uri="{FF2B5EF4-FFF2-40B4-BE49-F238E27FC236}">
                <a16:creationId xmlns:a16="http://schemas.microsoft.com/office/drawing/2014/main" id="{94158F32-171A-469C-BC4A-0109C090F175}"/>
              </a:ext>
            </a:extLst>
          </p:cNvPr>
          <p:cNvSpPr>
            <a:spLocks noGrp="1"/>
          </p:cNvSpPr>
          <p:nvPr>
            <p:ph type="body" sz="quarter" idx="10"/>
          </p:nvPr>
        </p:nvSpPr>
        <p:spPr>
          <a:xfrm>
            <a:off x="539552" y="1628800"/>
            <a:ext cx="6912768" cy="2664296"/>
          </a:xfrm>
        </p:spPr>
        <p:txBody>
          <a:bodyPr/>
          <a:lstStyle/>
          <a:p>
            <a:pPr marL="285750" indent="-285750">
              <a:lnSpc>
                <a:spcPct val="100000"/>
              </a:lnSpc>
              <a:buFont typeface="Arial" panose="020B0604020202020204" pitchFamily="34" charset="0"/>
              <a:buChar char="•"/>
              <a:defRPr/>
            </a:pPr>
            <a:r>
              <a:rPr lang="en-GB" dirty="0">
                <a:solidFill>
                  <a:schemeClr val="accent4"/>
                </a:solidFill>
                <a:highlight>
                  <a:srgbClr val="FFFFFF"/>
                </a:highlight>
                <a:latin typeface="Open Sans" panose="020B0606030504020204" pitchFamily="34" charset="0"/>
                <a:ea typeface="Open Sans" panose="020B0606030504020204" pitchFamily="34" charset="0"/>
                <a:cs typeface="Open Sans" panose="020B0606030504020204" pitchFamily="34" charset="0"/>
              </a:rPr>
              <a:t>Sincere thanks to all the authors who contributed to the resources and guidance documents referenced within this training.</a:t>
            </a:r>
          </a:p>
          <a:p>
            <a:pPr marL="285750" indent="-285750">
              <a:lnSpc>
                <a:spcPct val="100000"/>
              </a:lnSpc>
              <a:buFont typeface="Arial" panose="020B0604020202020204" pitchFamily="34" charset="0"/>
              <a:buChar char="•"/>
              <a:defRPr/>
            </a:pPr>
            <a:endParaRPr lang="en-GB" dirty="0">
              <a:solidFill>
                <a:schemeClr val="accent4"/>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defRPr/>
            </a:pPr>
            <a:r>
              <a:rPr lang="en-GB" dirty="0">
                <a:solidFill>
                  <a:schemeClr val="accent4"/>
                </a:solidFill>
                <a:highlight>
                  <a:srgbClr val="FFFFFF"/>
                </a:highlight>
                <a:latin typeface="Open Sans" panose="020B0606030504020204" pitchFamily="34" charset="0"/>
                <a:ea typeface="Open Sans" panose="020B0606030504020204" pitchFamily="34" charset="0"/>
                <a:cs typeface="Open Sans" panose="020B0606030504020204" pitchFamily="34" charset="0"/>
              </a:rPr>
              <a:t>With particular thanks to Jolandi du Preez, Lead Occupational Therapist, Naomi Wilson, Consultant Clinical Psychologist, Walter Busuttil, Consultant Psychiatrist and all Combat Stress colleagues who kindly provided valuable input into the development of this material.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0F545D7-D89C-4584-BBA8-8CF1A06F9D56}"/>
              </a:ext>
            </a:extLst>
          </p:cNvPr>
          <p:cNvSpPr>
            <a:spLocks noGrp="1" noChangeArrowheads="1"/>
          </p:cNvSpPr>
          <p:nvPr>
            <p:ph type="title"/>
          </p:nvPr>
        </p:nvSpPr>
        <p:spPr bwMode="auto">
          <a:xfrm>
            <a:off x="683568" y="1052736"/>
            <a:ext cx="6765925" cy="4778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US" altLang="en-US" sz="3200" dirty="0">
                <a:solidFill>
                  <a:srgbClr val="1C366B"/>
                </a:solidFill>
                <a:latin typeface="Oswald" panose="00000500000000000000" pitchFamily="2" charset="0"/>
                <a:ea typeface="Verdana" panose="020B0604030504040204" pitchFamily="34" charset="0"/>
              </a:rPr>
              <a:t>AGENDA</a:t>
            </a:r>
            <a:endParaRPr lang="en-GB" altLang="en-US" sz="3200" dirty="0">
              <a:solidFill>
                <a:srgbClr val="1C366B"/>
              </a:solidFill>
              <a:latin typeface="Oswald" panose="00000500000000000000" pitchFamily="2" charset="0"/>
              <a:ea typeface="Verdana" panose="020B0604030504040204" pitchFamily="34" charset="0"/>
            </a:endParaRPr>
          </a:p>
        </p:txBody>
      </p:sp>
      <p:sp>
        <p:nvSpPr>
          <p:cNvPr id="11267" name="Text Placeholder 2">
            <a:extLst>
              <a:ext uri="{FF2B5EF4-FFF2-40B4-BE49-F238E27FC236}">
                <a16:creationId xmlns:a16="http://schemas.microsoft.com/office/drawing/2014/main" id="{A5F6959F-5B77-4235-9760-F10422672D00}"/>
              </a:ext>
            </a:extLst>
          </p:cNvPr>
          <p:cNvSpPr>
            <a:spLocks noGrp="1" noChangeArrowheads="1"/>
          </p:cNvSpPr>
          <p:nvPr>
            <p:ph type="body" sz="quarter" idx="10"/>
          </p:nvPr>
        </p:nvSpPr>
        <p:spPr bwMode="auto">
          <a:xfrm>
            <a:off x="494581" y="1628800"/>
            <a:ext cx="7143898" cy="1511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en-US" sz="2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defRPr/>
            </a:pPr>
            <a:r>
              <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unique challenges of Care Home Workers</a:t>
            </a:r>
          </a:p>
          <a:p>
            <a:pPr>
              <a:defRPr/>
            </a:pPr>
            <a:endPar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defRPr/>
            </a:pPr>
            <a:r>
              <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Understanding and managing the emotional responses to COVID-19: frameworks to guide you</a:t>
            </a:r>
          </a:p>
          <a:p>
            <a:pPr marL="342900" indent="-342900">
              <a:buFont typeface="Arial" panose="020B0604020202020204" pitchFamily="34" charset="0"/>
              <a:buChar char="•"/>
              <a:defRPr/>
            </a:pPr>
            <a:endPar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defRPr/>
            </a:pPr>
            <a:r>
              <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Providing the appropriate level of support to your team</a:t>
            </a:r>
          </a:p>
          <a:p>
            <a:pPr marL="342900" indent="-342900">
              <a:buFont typeface="Arial" panose="020B0604020202020204" pitchFamily="34" charset="0"/>
              <a:buChar char="•"/>
              <a:defRPr/>
            </a:pPr>
            <a:endPar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defRPr/>
            </a:pPr>
            <a:r>
              <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Knowing when to refer for psychological support</a:t>
            </a:r>
          </a:p>
          <a:p>
            <a:pPr marL="342900" indent="-342900">
              <a:buFont typeface="Arial" panose="020B0604020202020204" pitchFamily="34" charset="0"/>
              <a:buChar char="•"/>
              <a:defRPr/>
            </a:pPr>
            <a:endPar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defRPr/>
            </a:pPr>
            <a:r>
              <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Actions and next steps </a:t>
            </a:r>
          </a:p>
          <a:p>
            <a:pPr marL="342900" indent="-342900">
              <a:buFont typeface="Arial" panose="020B0604020202020204" pitchFamily="34" charset="0"/>
              <a:buChar char="•"/>
              <a:defRPr/>
            </a:pPr>
            <a:endParaRPr lang="en-GB" sz="2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US" altLang="en-US" sz="2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3C63A3D-4BDF-4381-991C-6510C8CEA4F0}"/>
              </a:ext>
            </a:extLst>
          </p:cNvPr>
          <p:cNvSpPr txBox="1">
            <a:spLocks noChangeArrowheads="1"/>
          </p:cNvSpPr>
          <p:nvPr/>
        </p:nvSpPr>
        <p:spPr bwMode="auto">
          <a:xfrm>
            <a:off x="755576" y="836712"/>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1" hangingPunct="1">
              <a:lnSpc>
                <a:spcPct val="90000"/>
              </a:lnSpc>
              <a:defRPr/>
            </a:pPr>
            <a:r>
              <a:rPr lang="en-GB" altLang="en-US" sz="3200" b="1" dirty="0">
                <a:solidFill>
                  <a:srgbClr val="1C366B"/>
                </a:solidFill>
                <a:latin typeface="Oswald" panose="00000500000000000000" pitchFamily="2" charset="0"/>
                <a:ea typeface="Verdana" panose="020B0604030504040204" pitchFamily="34" charset="0"/>
              </a:rPr>
              <a:t>A MOMENT TO REFLECT…</a:t>
            </a:r>
          </a:p>
        </p:txBody>
      </p:sp>
      <p:sp>
        <p:nvSpPr>
          <p:cNvPr id="32771" name="Footer Placeholder 3">
            <a:extLst>
              <a:ext uri="{FF2B5EF4-FFF2-40B4-BE49-F238E27FC236}">
                <a16:creationId xmlns:a16="http://schemas.microsoft.com/office/drawing/2014/main" id="{B9799705-40F7-4D42-A5EB-1D73D1BC5F3E}"/>
              </a:ext>
            </a:extLst>
          </p:cNvPr>
          <p:cNvSpPr>
            <a:spLocks noGrp="1" noChangeArrowheads="1"/>
          </p:cNvSpPr>
          <p:nvPr>
            <p:ph type="ftr" sz="quarter" idx="11"/>
          </p:nvPr>
        </p:nvSpPr>
        <p:spPr bwMode="auto">
          <a:xfrm>
            <a:off x="4165600" y="8070850"/>
            <a:ext cx="3860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altLang="en-US" sz="1200">
                <a:solidFill>
                  <a:srgbClr val="8C95AB"/>
                </a:solidFill>
              </a:rPr>
              <a:t>© Dr Jen Nash. www.PositiveDiabetes.com</a:t>
            </a:r>
            <a:endParaRPr lang="en-GB" altLang="en-US" sz="1200">
              <a:solidFill>
                <a:srgbClr val="898989"/>
              </a:solidFill>
            </a:endParaRPr>
          </a:p>
        </p:txBody>
      </p:sp>
      <p:sp>
        <p:nvSpPr>
          <p:cNvPr id="9" name="Thought Bubble: Cloud 8">
            <a:extLst>
              <a:ext uri="{FF2B5EF4-FFF2-40B4-BE49-F238E27FC236}">
                <a16:creationId xmlns:a16="http://schemas.microsoft.com/office/drawing/2014/main" id="{CD53A770-C90C-4123-BC53-0CCB2308507C}"/>
              </a:ext>
            </a:extLst>
          </p:cNvPr>
          <p:cNvSpPr/>
          <p:nvPr/>
        </p:nvSpPr>
        <p:spPr>
          <a:xfrm>
            <a:off x="980484" y="1412323"/>
            <a:ext cx="7127875" cy="4568825"/>
          </a:xfrm>
          <a:prstGeom prst="cloudCallout">
            <a:avLst>
              <a:gd name="adj1" fmla="val -49711"/>
              <a:gd name="adj2" fmla="val 57735"/>
            </a:avLst>
          </a:prstGeom>
          <a:solidFill>
            <a:srgbClr val="F6F6F6"/>
          </a:solidFill>
          <a:ln>
            <a:solidFill>
              <a:srgbClr val="8787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6F6F6"/>
              </a:solidFill>
            </a:endParaRPr>
          </a:p>
        </p:txBody>
      </p:sp>
      <p:sp>
        <p:nvSpPr>
          <p:cNvPr id="12" name="TextBox 11">
            <a:extLst>
              <a:ext uri="{FF2B5EF4-FFF2-40B4-BE49-F238E27FC236}">
                <a16:creationId xmlns:a16="http://schemas.microsoft.com/office/drawing/2014/main" id="{2E9F3543-4545-4694-8B0C-5CC12D133A96}"/>
              </a:ext>
            </a:extLst>
          </p:cNvPr>
          <p:cNvSpPr txBox="1"/>
          <p:nvPr/>
        </p:nvSpPr>
        <p:spPr>
          <a:xfrm>
            <a:off x="1979712" y="2481017"/>
            <a:ext cx="5071343" cy="2431435"/>
          </a:xfrm>
          <a:prstGeom prst="rect">
            <a:avLst/>
          </a:prstGeom>
          <a:noFill/>
        </p:spPr>
        <p:txBody>
          <a:bodyPr wrap="square">
            <a:spAutoFit/>
          </a:bodyPr>
          <a:lstStyle/>
          <a:p>
            <a:pPr algn="ctr">
              <a:defRPr/>
            </a:pPr>
            <a:r>
              <a:rPr 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What are your current experiences and challenges?</a:t>
            </a:r>
          </a:p>
          <a:p>
            <a:pPr algn="ctr">
              <a:defRPr/>
            </a:pPr>
            <a:endParaRPr lang="en-US" sz="16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What are you doing well?</a:t>
            </a:r>
          </a:p>
          <a:p>
            <a:pPr algn="ctr">
              <a:defRPr/>
            </a:pPr>
            <a:endParaRPr lang="en-US" sz="16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What do you need </a:t>
            </a:r>
          </a:p>
          <a:p>
            <a:pPr algn="ctr">
              <a:defRPr/>
            </a:pPr>
            <a:r>
              <a:rPr lang="en-US" sz="2400" dirty="0">
                <a:solidFill>
                  <a:srgbClr val="1C366B"/>
                </a:solidFill>
                <a:latin typeface="Open Sans" panose="020B0606030504020204" pitchFamily="34" charset="0"/>
                <a:ea typeface="Open Sans" panose="020B0606030504020204" pitchFamily="34" charset="0"/>
                <a:cs typeface="Open Sans" panose="020B0606030504020204" pitchFamily="34" charset="0"/>
              </a:rPr>
              <a:t>support with?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5A16FBE-D086-44D7-BB1E-F25A66DCCC00}"/>
              </a:ext>
            </a:extLst>
          </p:cNvPr>
          <p:cNvSpPr>
            <a:spLocks noGrp="1" noChangeArrowheads="1"/>
          </p:cNvSpPr>
          <p:nvPr>
            <p:ph type="title"/>
          </p:nvPr>
        </p:nvSpPr>
        <p:spPr bwMode="auto">
          <a:xfrm>
            <a:off x="952500" y="981075"/>
            <a:ext cx="5473700" cy="267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5000" dirty="0">
                <a:solidFill>
                  <a:srgbClr val="1C366B"/>
                </a:solidFill>
                <a:latin typeface="Oswald" panose="00000500000000000000" pitchFamily="2" charset="0"/>
                <a:ea typeface="Anton" panose="00000500000000000000" pitchFamily="2" charset="0"/>
                <a:cs typeface="Anton" panose="00000500000000000000" pitchFamily="2" charset="0"/>
              </a:rPr>
              <a:t>THE UNIQUE CHALLENGES OF CARE HOME WORKERS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F2699DF-ABE9-49FA-922C-7B6AB76944F2}"/>
              </a:ext>
            </a:extLst>
          </p:cNvPr>
          <p:cNvSpPr>
            <a:spLocks noGrp="1" noChangeArrowheads="1"/>
          </p:cNvSpPr>
          <p:nvPr>
            <p:ph type="title"/>
          </p:nvPr>
        </p:nvSpPr>
        <p:spPr>
          <a:xfrm>
            <a:off x="452438" y="420688"/>
            <a:ext cx="8872537" cy="477837"/>
          </a:xfrm>
        </p:spPr>
        <p:txBody>
          <a:bodyPr/>
          <a:lstStyle/>
          <a:p>
            <a:pPr>
              <a:defRPr/>
            </a:pPr>
            <a:r>
              <a:rPr lang="en-GB" altLang="en-US" sz="3200" dirty="0">
                <a:solidFill>
                  <a:srgbClr val="1C366B"/>
                </a:solidFill>
                <a:latin typeface="Oswald" panose="00000500000000000000" pitchFamily="2" charset="0"/>
                <a:ea typeface="Verdana" panose="020B0604030504040204" pitchFamily="34" charset="0"/>
              </a:rPr>
              <a:t>THE UNIQUE CHALLENGES OF </a:t>
            </a:r>
            <a:br>
              <a:rPr lang="en-GB" altLang="en-US" sz="3200" dirty="0">
                <a:solidFill>
                  <a:srgbClr val="1C366B"/>
                </a:solidFill>
                <a:latin typeface="Oswald" panose="00000500000000000000" pitchFamily="2" charset="0"/>
                <a:ea typeface="Verdana" panose="020B0604030504040204" pitchFamily="34" charset="0"/>
              </a:rPr>
            </a:br>
            <a:r>
              <a:rPr lang="en-GB" altLang="en-US" sz="3200" dirty="0">
                <a:solidFill>
                  <a:srgbClr val="1C366B"/>
                </a:solidFill>
                <a:latin typeface="Oswald" panose="00000500000000000000" pitchFamily="2" charset="0"/>
                <a:ea typeface="Verdana" panose="020B0604030504040204" pitchFamily="34" charset="0"/>
              </a:rPr>
              <a:t>CARE HOME WORKERS:</a:t>
            </a:r>
            <a:br>
              <a:rPr lang="en-US" altLang="en-US" sz="3200" dirty="0">
                <a:solidFill>
                  <a:srgbClr val="1C366B"/>
                </a:solidFill>
                <a:latin typeface="Oswald" panose="00000500000000000000" pitchFamily="2" charset="0"/>
                <a:ea typeface="Verdana" panose="020B0604030504040204" pitchFamily="34" charset="0"/>
              </a:rPr>
            </a:br>
            <a:endParaRPr lang="en-US" altLang="en-US" sz="3200" dirty="0">
              <a:solidFill>
                <a:srgbClr val="1C366B"/>
              </a:solidFill>
              <a:latin typeface="Oswald" panose="00000500000000000000" pitchFamily="2" charset="0"/>
              <a:ea typeface="Verdana" panose="020B0604030504040204" pitchFamily="34" charset="0"/>
            </a:endParaRPr>
          </a:p>
        </p:txBody>
      </p:sp>
      <p:grpSp>
        <p:nvGrpSpPr>
          <p:cNvPr id="34819" name="Group 6">
            <a:extLst>
              <a:ext uri="{FF2B5EF4-FFF2-40B4-BE49-F238E27FC236}">
                <a16:creationId xmlns:a16="http://schemas.microsoft.com/office/drawing/2014/main" id="{D3EF1DE7-7B9F-4935-861C-927DA7B716DE}"/>
              </a:ext>
            </a:extLst>
          </p:cNvPr>
          <p:cNvGrpSpPr>
            <a:grpSpLocks/>
          </p:cNvGrpSpPr>
          <p:nvPr/>
        </p:nvGrpSpPr>
        <p:grpSpPr bwMode="auto">
          <a:xfrm>
            <a:off x="3687763" y="3254375"/>
            <a:ext cx="1752600" cy="1114425"/>
            <a:chOff x="3695700" y="2472710"/>
            <a:chExt cx="1752600" cy="1115314"/>
          </a:xfrm>
        </p:grpSpPr>
        <p:grpSp>
          <p:nvGrpSpPr>
            <p:cNvPr id="34847" name="Group 7">
              <a:extLst>
                <a:ext uri="{FF2B5EF4-FFF2-40B4-BE49-F238E27FC236}">
                  <a16:creationId xmlns:a16="http://schemas.microsoft.com/office/drawing/2014/main" id="{7CEE6F09-2519-4260-9375-5E5F86B9A4C9}"/>
                </a:ext>
              </a:extLst>
            </p:cNvPr>
            <p:cNvGrpSpPr>
              <a:grpSpLocks/>
            </p:cNvGrpSpPr>
            <p:nvPr/>
          </p:nvGrpSpPr>
          <p:grpSpPr bwMode="auto">
            <a:xfrm>
              <a:off x="3695700" y="2472710"/>
              <a:ext cx="1752600" cy="1115314"/>
              <a:chOff x="3801036" y="2439115"/>
              <a:chExt cx="1752600" cy="1115314"/>
            </a:xfrm>
          </p:grpSpPr>
          <p:sp>
            <p:nvSpPr>
              <p:cNvPr id="10" name="Freeform 70">
                <a:extLst>
                  <a:ext uri="{FF2B5EF4-FFF2-40B4-BE49-F238E27FC236}">
                    <a16:creationId xmlns:a16="http://schemas.microsoft.com/office/drawing/2014/main" id="{09891D3D-2C1D-4F99-9D30-EFE4BD6961C2}"/>
                  </a:ext>
                </a:extLst>
              </p:cNvPr>
              <p:cNvSpPr>
                <a:spLocks noEditPoints="1"/>
              </p:cNvSpPr>
              <p:nvPr/>
            </p:nvSpPr>
            <p:spPr bwMode="auto">
              <a:xfrm>
                <a:off x="3980423" y="2467713"/>
                <a:ext cx="1393825" cy="1058118"/>
              </a:xfrm>
              <a:custGeom>
                <a:avLst/>
                <a:gdLst>
                  <a:gd name="T0" fmla="*/ 216 w 283"/>
                  <a:gd name="T1" fmla="*/ 30 h 215"/>
                  <a:gd name="T2" fmla="*/ 271 w 283"/>
                  <a:gd name="T3" fmla="*/ 94 h 215"/>
                  <a:gd name="T4" fmla="*/ 275 w 283"/>
                  <a:gd name="T5" fmla="*/ 140 h 215"/>
                  <a:gd name="T6" fmla="*/ 246 w 283"/>
                  <a:gd name="T7" fmla="*/ 181 h 215"/>
                  <a:gd name="T8" fmla="*/ 189 w 283"/>
                  <a:gd name="T9" fmla="*/ 190 h 215"/>
                  <a:gd name="T10" fmla="*/ 90 w 283"/>
                  <a:gd name="T11" fmla="*/ 190 h 215"/>
                  <a:gd name="T12" fmla="*/ 35 w 283"/>
                  <a:gd name="T13" fmla="*/ 181 h 215"/>
                  <a:gd name="T14" fmla="*/ 6 w 283"/>
                  <a:gd name="T15" fmla="*/ 135 h 215"/>
                  <a:gd name="T16" fmla="*/ 34 w 283"/>
                  <a:gd name="T17" fmla="*/ 54 h 215"/>
                  <a:gd name="T18" fmla="*/ 142 w 283"/>
                  <a:gd name="T19" fmla="*/ 14 h 215"/>
                  <a:gd name="T20" fmla="*/ 170 w 283"/>
                  <a:gd name="T21" fmla="*/ 155 h 215"/>
                  <a:gd name="T22" fmla="*/ 150 w 283"/>
                  <a:gd name="T23" fmla="*/ 164 h 215"/>
                  <a:gd name="T24" fmla="*/ 247 w 283"/>
                  <a:gd name="T25" fmla="*/ 173 h 215"/>
                  <a:gd name="T26" fmla="*/ 265 w 283"/>
                  <a:gd name="T27" fmla="*/ 149 h 215"/>
                  <a:gd name="T28" fmla="*/ 237 w 283"/>
                  <a:gd name="T29" fmla="*/ 158 h 215"/>
                  <a:gd name="T30" fmla="*/ 271 w 283"/>
                  <a:gd name="T31" fmla="*/ 126 h 215"/>
                  <a:gd name="T32" fmla="*/ 246 w 283"/>
                  <a:gd name="T33" fmla="*/ 102 h 215"/>
                  <a:gd name="T34" fmla="*/ 256 w 283"/>
                  <a:gd name="T35" fmla="*/ 125 h 215"/>
                  <a:gd name="T36" fmla="*/ 228 w 283"/>
                  <a:gd name="T37" fmla="*/ 106 h 215"/>
                  <a:gd name="T38" fmla="*/ 242 w 283"/>
                  <a:gd name="T39" fmla="*/ 57 h 215"/>
                  <a:gd name="T40" fmla="*/ 185 w 283"/>
                  <a:gd name="T41" fmla="*/ 95 h 215"/>
                  <a:gd name="T42" fmla="*/ 190 w 283"/>
                  <a:gd name="T43" fmla="*/ 73 h 215"/>
                  <a:gd name="T44" fmla="*/ 161 w 283"/>
                  <a:gd name="T45" fmla="*/ 37 h 215"/>
                  <a:gd name="T46" fmla="*/ 211 w 283"/>
                  <a:gd name="T47" fmla="*/ 36 h 215"/>
                  <a:gd name="T48" fmla="*/ 148 w 283"/>
                  <a:gd name="T49" fmla="*/ 40 h 215"/>
                  <a:gd name="T50" fmla="*/ 183 w 283"/>
                  <a:gd name="T51" fmla="*/ 57 h 215"/>
                  <a:gd name="T52" fmla="*/ 153 w 283"/>
                  <a:gd name="T53" fmla="*/ 77 h 215"/>
                  <a:gd name="T54" fmla="*/ 180 w 283"/>
                  <a:gd name="T55" fmla="*/ 165 h 215"/>
                  <a:gd name="T56" fmla="*/ 28 w 283"/>
                  <a:gd name="T57" fmla="*/ 125 h 215"/>
                  <a:gd name="T58" fmla="*/ 37 w 283"/>
                  <a:gd name="T59" fmla="*/ 102 h 215"/>
                  <a:gd name="T60" fmla="*/ 12 w 283"/>
                  <a:gd name="T61" fmla="*/ 123 h 215"/>
                  <a:gd name="T62" fmla="*/ 46 w 283"/>
                  <a:gd name="T63" fmla="*/ 158 h 215"/>
                  <a:gd name="T64" fmla="*/ 17 w 283"/>
                  <a:gd name="T65" fmla="*/ 151 h 215"/>
                  <a:gd name="T66" fmla="*/ 35 w 283"/>
                  <a:gd name="T67" fmla="*/ 173 h 215"/>
                  <a:gd name="T68" fmla="*/ 134 w 283"/>
                  <a:gd name="T69" fmla="*/ 164 h 215"/>
                  <a:gd name="T70" fmla="*/ 115 w 283"/>
                  <a:gd name="T71" fmla="*/ 155 h 215"/>
                  <a:gd name="T72" fmla="*/ 134 w 283"/>
                  <a:gd name="T73" fmla="*/ 143 h 215"/>
                  <a:gd name="T74" fmla="*/ 109 w 283"/>
                  <a:gd name="T75" fmla="*/ 61 h 215"/>
                  <a:gd name="T76" fmla="*/ 102 w 283"/>
                  <a:gd name="T77" fmla="*/ 52 h 215"/>
                  <a:gd name="T78" fmla="*/ 135 w 283"/>
                  <a:gd name="T79" fmla="*/ 26 h 215"/>
                  <a:gd name="T80" fmla="*/ 73 w 283"/>
                  <a:gd name="T81" fmla="*/ 36 h 215"/>
                  <a:gd name="T82" fmla="*/ 121 w 283"/>
                  <a:gd name="T83" fmla="*/ 38 h 215"/>
                  <a:gd name="T84" fmla="*/ 94 w 283"/>
                  <a:gd name="T85" fmla="*/ 75 h 215"/>
                  <a:gd name="T86" fmla="*/ 98 w 283"/>
                  <a:gd name="T87" fmla="*/ 95 h 215"/>
                  <a:gd name="T88" fmla="*/ 40 w 283"/>
                  <a:gd name="T89" fmla="*/ 58 h 215"/>
                  <a:gd name="T90" fmla="*/ 56 w 283"/>
                  <a:gd name="T91" fmla="*/ 106 h 215"/>
                  <a:gd name="T92" fmla="*/ 31 w 283"/>
                  <a:gd name="T93" fmla="*/ 129 h 215"/>
                  <a:gd name="T94" fmla="*/ 148 w 283"/>
                  <a:gd name="T95" fmla="*/ 208 h 215"/>
                  <a:gd name="T96" fmla="*/ 141 w 283"/>
                  <a:gd name="T97"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15">
                    <a:moveTo>
                      <a:pt x="142" y="14"/>
                    </a:moveTo>
                    <a:cubicBezTo>
                      <a:pt x="164" y="0"/>
                      <a:pt x="200" y="7"/>
                      <a:pt x="216" y="30"/>
                    </a:cubicBezTo>
                    <a:cubicBezTo>
                      <a:pt x="223" y="39"/>
                      <a:pt x="229" y="45"/>
                      <a:pt x="240" y="48"/>
                    </a:cubicBezTo>
                    <a:cubicBezTo>
                      <a:pt x="257" y="53"/>
                      <a:pt x="275" y="74"/>
                      <a:pt x="271" y="94"/>
                    </a:cubicBezTo>
                    <a:cubicBezTo>
                      <a:pt x="270" y="97"/>
                      <a:pt x="271" y="101"/>
                      <a:pt x="273" y="104"/>
                    </a:cubicBezTo>
                    <a:cubicBezTo>
                      <a:pt x="280" y="116"/>
                      <a:pt x="283" y="128"/>
                      <a:pt x="275" y="140"/>
                    </a:cubicBezTo>
                    <a:cubicBezTo>
                      <a:pt x="274" y="143"/>
                      <a:pt x="275" y="147"/>
                      <a:pt x="275" y="150"/>
                    </a:cubicBezTo>
                    <a:cubicBezTo>
                      <a:pt x="276" y="171"/>
                      <a:pt x="267" y="181"/>
                      <a:pt x="246" y="181"/>
                    </a:cubicBezTo>
                    <a:cubicBezTo>
                      <a:pt x="232" y="181"/>
                      <a:pt x="218" y="181"/>
                      <a:pt x="204" y="181"/>
                    </a:cubicBezTo>
                    <a:cubicBezTo>
                      <a:pt x="197" y="181"/>
                      <a:pt x="193" y="183"/>
                      <a:pt x="189" y="190"/>
                    </a:cubicBezTo>
                    <a:cubicBezTo>
                      <a:pt x="179" y="211"/>
                      <a:pt x="160" y="215"/>
                      <a:pt x="139" y="215"/>
                    </a:cubicBezTo>
                    <a:cubicBezTo>
                      <a:pt x="119" y="215"/>
                      <a:pt x="101" y="209"/>
                      <a:pt x="90" y="190"/>
                    </a:cubicBezTo>
                    <a:cubicBezTo>
                      <a:pt x="88" y="186"/>
                      <a:pt x="81" y="182"/>
                      <a:pt x="77" y="182"/>
                    </a:cubicBezTo>
                    <a:cubicBezTo>
                      <a:pt x="63" y="180"/>
                      <a:pt x="49" y="182"/>
                      <a:pt x="35" y="181"/>
                    </a:cubicBezTo>
                    <a:cubicBezTo>
                      <a:pt x="17" y="180"/>
                      <a:pt x="8" y="170"/>
                      <a:pt x="9" y="152"/>
                    </a:cubicBezTo>
                    <a:cubicBezTo>
                      <a:pt x="9" y="146"/>
                      <a:pt x="7" y="141"/>
                      <a:pt x="6" y="135"/>
                    </a:cubicBezTo>
                    <a:cubicBezTo>
                      <a:pt x="6" y="134"/>
                      <a:pt x="6" y="134"/>
                      <a:pt x="5" y="133"/>
                    </a:cubicBezTo>
                    <a:cubicBezTo>
                      <a:pt x="0" y="114"/>
                      <a:pt x="17" y="62"/>
                      <a:pt x="34" y="54"/>
                    </a:cubicBezTo>
                    <a:cubicBezTo>
                      <a:pt x="50" y="46"/>
                      <a:pt x="62" y="36"/>
                      <a:pt x="75" y="23"/>
                    </a:cubicBezTo>
                    <a:cubicBezTo>
                      <a:pt x="93" y="4"/>
                      <a:pt x="122" y="2"/>
                      <a:pt x="142" y="14"/>
                    </a:cubicBezTo>
                    <a:close/>
                    <a:moveTo>
                      <a:pt x="180" y="165"/>
                    </a:moveTo>
                    <a:cubicBezTo>
                      <a:pt x="175" y="161"/>
                      <a:pt x="173" y="157"/>
                      <a:pt x="170" y="155"/>
                    </a:cubicBezTo>
                    <a:cubicBezTo>
                      <a:pt x="164" y="154"/>
                      <a:pt x="158" y="153"/>
                      <a:pt x="152" y="154"/>
                    </a:cubicBezTo>
                    <a:cubicBezTo>
                      <a:pt x="151" y="154"/>
                      <a:pt x="148" y="162"/>
                      <a:pt x="150" y="164"/>
                    </a:cubicBezTo>
                    <a:cubicBezTo>
                      <a:pt x="152" y="168"/>
                      <a:pt x="158" y="173"/>
                      <a:pt x="162" y="173"/>
                    </a:cubicBezTo>
                    <a:cubicBezTo>
                      <a:pt x="191" y="174"/>
                      <a:pt x="219" y="174"/>
                      <a:pt x="247" y="173"/>
                    </a:cubicBezTo>
                    <a:cubicBezTo>
                      <a:pt x="254" y="173"/>
                      <a:pt x="261" y="166"/>
                      <a:pt x="266" y="161"/>
                    </a:cubicBezTo>
                    <a:cubicBezTo>
                      <a:pt x="268" y="159"/>
                      <a:pt x="267" y="152"/>
                      <a:pt x="265" y="149"/>
                    </a:cubicBezTo>
                    <a:cubicBezTo>
                      <a:pt x="263" y="147"/>
                      <a:pt x="257" y="148"/>
                      <a:pt x="254" y="149"/>
                    </a:cubicBezTo>
                    <a:cubicBezTo>
                      <a:pt x="249" y="151"/>
                      <a:pt x="244" y="154"/>
                      <a:pt x="237" y="158"/>
                    </a:cubicBezTo>
                    <a:cubicBezTo>
                      <a:pt x="239" y="144"/>
                      <a:pt x="248" y="141"/>
                      <a:pt x="257" y="140"/>
                    </a:cubicBezTo>
                    <a:cubicBezTo>
                      <a:pt x="265" y="138"/>
                      <a:pt x="273" y="135"/>
                      <a:pt x="271" y="126"/>
                    </a:cubicBezTo>
                    <a:cubicBezTo>
                      <a:pt x="269" y="117"/>
                      <a:pt x="263" y="109"/>
                      <a:pt x="258" y="102"/>
                    </a:cubicBezTo>
                    <a:cubicBezTo>
                      <a:pt x="256" y="100"/>
                      <a:pt x="250" y="102"/>
                      <a:pt x="246" y="102"/>
                    </a:cubicBezTo>
                    <a:cubicBezTo>
                      <a:pt x="246" y="106"/>
                      <a:pt x="246" y="111"/>
                      <a:pt x="248" y="114"/>
                    </a:cubicBezTo>
                    <a:cubicBezTo>
                      <a:pt x="250" y="118"/>
                      <a:pt x="253" y="122"/>
                      <a:pt x="256" y="125"/>
                    </a:cubicBezTo>
                    <a:cubicBezTo>
                      <a:pt x="255" y="127"/>
                      <a:pt x="254" y="128"/>
                      <a:pt x="252" y="129"/>
                    </a:cubicBezTo>
                    <a:cubicBezTo>
                      <a:pt x="244" y="121"/>
                      <a:pt x="236" y="114"/>
                      <a:pt x="228" y="106"/>
                    </a:cubicBezTo>
                    <a:cubicBezTo>
                      <a:pt x="234" y="91"/>
                      <a:pt x="247" y="92"/>
                      <a:pt x="261" y="92"/>
                    </a:cubicBezTo>
                    <a:cubicBezTo>
                      <a:pt x="263" y="77"/>
                      <a:pt x="257" y="65"/>
                      <a:pt x="242" y="57"/>
                    </a:cubicBezTo>
                    <a:cubicBezTo>
                      <a:pt x="229" y="51"/>
                      <a:pt x="218" y="51"/>
                      <a:pt x="209" y="63"/>
                    </a:cubicBezTo>
                    <a:cubicBezTo>
                      <a:pt x="201" y="74"/>
                      <a:pt x="193" y="85"/>
                      <a:pt x="185" y="95"/>
                    </a:cubicBezTo>
                    <a:cubicBezTo>
                      <a:pt x="184" y="95"/>
                      <a:pt x="183" y="94"/>
                      <a:pt x="181" y="93"/>
                    </a:cubicBezTo>
                    <a:cubicBezTo>
                      <a:pt x="184" y="87"/>
                      <a:pt x="187" y="79"/>
                      <a:pt x="190" y="73"/>
                    </a:cubicBezTo>
                    <a:cubicBezTo>
                      <a:pt x="202" y="55"/>
                      <a:pt x="195" y="41"/>
                      <a:pt x="173" y="39"/>
                    </a:cubicBezTo>
                    <a:cubicBezTo>
                      <a:pt x="170" y="39"/>
                      <a:pt x="166" y="38"/>
                      <a:pt x="161" y="37"/>
                    </a:cubicBezTo>
                    <a:cubicBezTo>
                      <a:pt x="178" y="27"/>
                      <a:pt x="187" y="30"/>
                      <a:pt x="207" y="52"/>
                    </a:cubicBezTo>
                    <a:cubicBezTo>
                      <a:pt x="217" y="49"/>
                      <a:pt x="218" y="41"/>
                      <a:pt x="211" y="36"/>
                    </a:cubicBezTo>
                    <a:cubicBezTo>
                      <a:pt x="200" y="28"/>
                      <a:pt x="188" y="19"/>
                      <a:pt x="175" y="16"/>
                    </a:cubicBezTo>
                    <a:cubicBezTo>
                      <a:pt x="152" y="11"/>
                      <a:pt x="149" y="16"/>
                      <a:pt x="148" y="40"/>
                    </a:cubicBezTo>
                    <a:cubicBezTo>
                      <a:pt x="148" y="47"/>
                      <a:pt x="148" y="54"/>
                      <a:pt x="148" y="63"/>
                    </a:cubicBezTo>
                    <a:cubicBezTo>
                      <a:pt x="161" y="56"/>
                      <a:pt x="171" y="49"/>
                      <a:pt x="183" y="57"/>
                    </a:cubicBezTo>
                    <a:cubicBezTo>
                      <a:pt x="179" y="60"/>
                      <a:pt x="174" y="60"/>
                      <a:pt x="170" y="62"/>
                    </a:cubicBezTo>
                    <a:cubicBezTo>
                      <a:pt x="164" y="66"/>
                      <a:pt x="154" y="71"/>
                      <a:pt x="153" y="77"/>
                    </a:cubicBezTo>
                    <a:cubicBezTo>
                      <a:pt x="149" y="99"/>
                      <a:pt x="149" y="121"/>
                      <a:pt x="147" y="143"/>
                    </a:cubicBezTo>
                    <a:cubicBezTo>
                      <a:pt x="173" y="144"/>
                      <a:pt x="179" y="147"/>
                      <a:pt x="180" y="165"/>
                    </a:cubicBezTo>
                    <a:close/>
                    <a:moveTo>
                      <a:pt x="31" y="129"/>
                    </a:moveTo>
                    <a:cubicBezTo>
                      <a:pt x="30" y="128"/>
                      <a:pt x="29" y="126"/>
                      <a:pt x="28" y="125"/>
                    </a:cubicBezTo>
                    <a:cubicBezTo>
                      <a:pt x="31" y="121"/>
                      <a:pt x="35" y="116"/>
                      <a:pt x="38" y="111"/>
                    </a:cubicBezTo>
                    <a:cubicBezTo>
                      <a:pt x="39" y="109"/>
                      <a:pt x="39" y="104"/>
                      <a:pt x="37" y="102"/>
                    </a:cubicBezTo>
                    <a:cubicBezTo>
                      <a:pt x="37" y="101"/>
                      <a:pt x="32" y="100"/>
                      <a:pt x="30" y="101"/>
                    </a:cubicBezTo>
                    <a:cubicBezTo>
                      <a:pt x="18" y="103"/>
                      <a:pt x="13" y="112"/>
                      <a:pt x="12" y="123"/>
                    </a:cubicBezTo>
                    <a:cubicBezTo>
                      <a:pt x="11" y="135"/>
                      <a:pt x="18" y="138"/>
                      <a:pt x="29" y="140"/>
                    </a:cubicBezTo>
                    <a:cubicBezTo>
                      <a:pt x="37" y="141"/>
                      <a:pt x="46" y="145"/>
                      <a:pt x="46" y="158"/>
                    </a:cubicBezTo>
                    <a:cubicBezTo>
                      <a:pt x="42" y="155"/>
                      <a:pt x="39" y="152"/>
                      <a:pt x="36" y="152"/>
                    </a:cubicBezTo>
                    <a:cubicBezTo>
                      <a:pt x="30" y="151"/>
                      <a:pt x="24" y="151"/>
                      <a:pt x="17" y="151"/>
                    </a:cubicBezTo>
                    <a:cubicBezTo>
                      <a:pt x="21" y="158"/>
                      <a:pt x="23" y="165"/>
                      <a:pt x="27" y="171"/>
                    </a:cubicBezTo>
                    <a:cubicBezTo>
                      <a:pt x="28" y="173"/>
                      <a:pt x="32" y="173"/>
                      <a:pt x="35" y="173"/>
                    </a:cubicBezTo>
                    <a:cubicBezTo>
                      <a:pt x="64" y="174"/>
                      <a:pt x="93" y="174"/>
                      <a:pt x="122" y="173"/>
                    </a:cubicBezTo>
                    <a:cubicBezTo>
                      <a:pt x="126" y="173"/>
                      <a:pt x="131" y="168"/>
                      <a:pt x="134" y="164"/>
                    </a:cubicBezTo>
                    <a:cubicBezTo>
                      <a:pt x="135" y="162"/>
                      <a:pt x="133" y="154"/>
                      <a:pt x="131" y="154"/>
                    </a:cubicBezTo>
                    <a:cubicBezTo>
                      <a:pt x="126" y="153"/>
                      <a:pt x="120" y="153"/>
                      <a:pt x="115" y="155"/>
                    </a:cubicBezTo>
                    <a:cubicBezTo>
                      <a:pt x="111" y="156"/>
                      <a:pt x="108" y="160"/>
                      <a:pt x="105" y="163"/>
                    </a:cubicBezTo>
                    <a:cubicBezTo>
                      <a:pt x="106" y="142"/>
                      <a:pt x="121" y="144"/>
                      <a:pt x="134" y="143"/>
                    </a:cubicBezTo>
                    <a:cubicBezTo>
                      <a:pt x="134" y="123"/>
                      <a:pt x="135" y="104"/>
                      <a:pt x="134" y="86"/>
                    </a:cubicBezTo>
                    <a:cubicBezTo>
                      <a:pt x="133" y="71"/>
                      <a:pt x="125" y="62"/>
                      <a:pt x="109" y="61"/>
                    </a:cubicBezTo>
                    <a:cubicBezTo>
                      <a:pt x="106" y="61"/>
                      <a:pt x="103" y="59"/>
                      <a:pt x="100" y="57"/>
                    </a:cubicBezTo>
                    <a:cubicBezTo>
                      <a:pt x="101" y="55"/>
                      <a:pt x="101" y="54"/>
                      <a:pt x="102" y="52"/>
                    </a:cubicBezTo>
                    <a:cubicBezTo>
                      <a:pt x="113" y="54"/>
                      <a:pt x="124" y="57"/>
                      <a:pt x="135" y="60"/>
                    </a:cubicBezTo>
                    <a:cubicBezTo>
                      <a:pt x="135" y="49"/>
                      <a:pt x="136" y="38"/>
                      <a:pt x="135" y="26"/>
                    </a:cubicBezTo>
                    <a:cubicBezTo>
                      <a:pt x="134" y="22"/>
                      <a:pt x="129" y="17"/>
                      <a:pt x="125" y="16"/>
                    </a:cubicBezTo>
                    <a:cubicBezTo>
                      <a:pt x="109" y="11"/>
                      <a:pt x="83" y="22"/>
                      <a:pt x="73" y="36"/>
                    </a:cubicBezTo>
                    <a:cubicBezTo>
                      <a:pt x="67" y="43"/>
                      <a:pt x="67" y="49"/>
                      <a:pt x="77" y="52"/>
                    </a:cubicBezTo>
                    <a:cubicBezTo>
                      <a:pt x="96" y="30"/>
                      <a:pt x="110" y="25"/>
                      <a:pt x="121" y="38"/>
                    </a:cubicBezTo>
                    <a:cubicBezTo>
                      <a:pt x="118" y="38"/>
                      <a:pt x="116" y="39"/>
                      <a:pt x="113" y="39"/>
                    </a:cubicBezTo>
                    <a:cubicBezTo>
                      <a:pt x="88" y="41"/>
                      <a:pt x="81" y="53"/>
                      <a:pt x="94" y="75"/>
                    </a:cubicBezTo>
                    <a:cubicBezTo>
                      <a:pt x="98" y="80"/>
                      <a:pt x="100" y="87"/>
                      <a:pt x="102" y="93"/>
                    </a:cubicBezTo>
                    <a:cubicBezTo>
                      <a:pt x="101" y="94"/>
                      <a:pt x="100" y="94"/>
                      <a:pt x="98" y="95"/>
                    </a:cubicBezTo>
                    <a:cubicBezTo>
                      <a:pt x="90" y="83"/>
                      <a:pt x="82" y="72"/>
                      <a:pt x="73" y="61"/>
                    </a:cubicBezTo>
                    <a:cubicBezTo>
                      <a:pt x="63" y="49"/>
                      <a:pt x="52" y="52"/>
                      <a:pt x="40" y="58"/>
                    </a:cubicBezTo>
                    <a:cubicBezTo>
                      <a:pt x="25" y="67"/>
                      <a:pt x="20" y="78"/>
                      <a:pt x="24" y="92"/>
                    </a:cubicBezTo>
                    <a:cubicBezTo>
                      <a:pt x="37" y="93"/>
                      <a:pt x="51" y="91"/>
                      <a:pt x="56" y="106"/>
                    </a:cubicBezTo>
                    <a:cubicBezTo>
                      <a:pt x="51" y="111"/>
                      <a:pt x="47" y="114"/>
                      <a:pt x="44" y="117"/>
                    </a:cubicBezTo>
                    <a:cubicBezTo>
                      <a:pt x="40" y="121"/>
                      <a:pt x="35" y="125"/>
                      <a:pt x="31" y="129"/>
                    </a:cubicBezTo>
                    <a:close/>
                    <a:moveTo>
                      <a:pt x="97" y="184"/>
                    </a:moveTo>
                    <a:cubicBezTo>
                      <a:pt x="105" y="203"/>
                      <a:pt x="123" y="211"/>
                      <a:pt x="148" y="208"/>
                    </a:cubicBezTo>
                    <a:cubicBezTo>
                      <a:pt x="168" y="206"/>
                      <a:pt x="180" y="197"/>
                      <a:pt x="183" y="183"/>
                    </a:cubicBezTo>
                    <a:cubicBezTo>
                      <a:pt x="169" y="181"/>
                      <a:pt x="155" y="179"/>
                      <a:pt x="141" y="177"/>
                    </a:cubicBezTo>
                    <a:cubicBezTo>
                      <a:pt x="127" y="179"/>
                      <a:pt x="112" y="182"/>
                      <a:pt x="97" y="184"/>
                    </a:cubicBezTo>
                    <a:close/>
                  </a:path>
                </a:pathLst>
              </a:custGeom>
              <a:solidFill>
                <a:schemeClr val="accent2"/>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defTabSz="685800" eaLnBrk="1" hangingPunct="1">
                  <a:defRPr/>
                </a:pPr>
                <a:endParaRPr lang="en-GB" sz="1350" dirty="0">
                  <a:solidFill>
                    <a:prstClr val="black"/>
                  </a:solidFill>
                </a:endParaRPr>
              </a:p>
            </p:txBody>
          </p:sp>
          <p:sp>
            <p:nvSpPr>
              <p:cNvPr id="11" name="Rounded Rectangle 16">
                <a:extLst>
                  <a:ext uri="{FF2B5EF4-FFF2-40B4-BE49-F238E27FC236}">
                    <a16:creationId xmlns:a16="http://schemas.microsoft.com/office/drawing/2014/main" id="{20EAE0EE-BEF6-4788-B931-10FD1C1C0799}"/>
                  </a:ext>
                </a:extLst>
              </p:cNvPr>
              <p:cNvSpPr/>
              <p:nvPr/>
            </p:nvSpPr>
            <p:spPr>
              <a:xfrm>
                <a:off x="3801036" y="2439115"/>
                <a:ext cx="1752600" cy="1115314"/>
              </a:xfrm>
              <a:prstGeom prst="roundRect">
                <a:avLst/>
              </a:prstGeom>
              <a:solidFill>
                <a:srgbClr val="FFFFFF">
                  <a:alpha val="67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endParaRPr lang="en-GB" sz="1350" dirty="0">
                  <a:solidFill>
                    <a:prstClr val="black"/>
                  </a:solidFill>
                </a:endParaRPr>
              </a:p>
            </p:txBody>
          </p:sp>
        </p:grpSp>
        <p:sp>
          <p:nvSpPr>
            <p:cNvPr id="9" name="Rounded Rectangle 3">
              <a:extLst>
                <a:ext uri="{FF2B5EF4-FFF2-40B4-BE49-F238E27FC236}">
                  <a16:creationId xmlns:a16="http://schemas.microsoft.com/office/drawing/2014/main" id="{26956B6C-024D-400A-A69F-57C83909F015}"/>
                </a:ext>
              </a:extLst>
            </p:cNvPr>
            <p:cNvSpPr/>
            <p:nvPr/>
          </p:nvSpPr>
          <p:spPr>
            <a:xfrm>
              <a:off x="4040187" y="2680839"/>
              <a:ext cx="1063625" cy="699057"/>
            </a:xfrm>
            <a:prstGeom prst="roundRect">
              <a:avLst/>
            </a:prstGeom>
            <a:no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endParaRPr lang="en-GB" sz="2400" b="1" dirty="0">
                <a:solidFill>
                  <a:prstClr val="black"/>
                </a:solidFill>
              </a:endParaRPr>
            </a:p>
          </p:txBody>
        </p:sp>
      </p:grpSp>
      <p:grpSp>
        <p:nvGrpSpPr>
          <p:cNvPr id="34820" name="Group 11">
            <a:extLst>
              <a:ext uri="{FF2B5EF4-FFF2-40B4-BE49-F238E27FC236}">
                <a16:creationId xmlns:a16="http://schemas.microsoft.com/office/drawing/2014/main" id="{E02CBBC1-BA27-4D83-806E-964089322589}"/>
              </a:ext>
            </a:extLst>
          </p:cNvPr>
          <p:cNvGrpSpPr>
            <a:grpSpLocks/>
          </p:cNvGrpSpPr>
          <p:nvPr/>
        </p:nvGrpSpPr>
        <p:grpSpPr bwMode="auto">
          <a:xfrm>
            <a:off x="618332" y="1827801"/>
            <a:ext cx="3238014" cy="1358875"/>
            <a:chOff x="571310" y="1182413"/>
            <a:chExt cx="3238122" cy="1358471"/>
          </a:xfrm>
        </p:grpSpPr>
        <p:cxnSp>
          <p:nvCxnSpPr>
            <p:cNvPr id="14" name="Straight Connector 13">
              <a:extLst>
                <a:ext uri="{FF2B5EF4-FFF2-40B4-BE49-F238E27FC236}">
                  <a16:creationId xmlns:a16="http://schemas.microsoft.com/office/drawing/2014/main" id="{2EDF7062-E6D9-4939-A388-ADD74F4B4A25}"/>
                </a:ext>
              </a:extLst>
            </p:cNvPr>
            <p:cNvCxnSpPr/>
            <p:nvPr/>
          </p:nvCxnSpPr>
          <p:spPr>
            <a:xfrm>
              <a:off x="2490175" y="1812438"/>
              <a:ext cx="1319257" cy="728446"/>
            </a:xfrm>
            <a:prstGeom prst="line">
              <a:avLst/>
            </a:prstGeom>
            <a:ln w="38100"/>
            <a:effectLst/>
          </p:spPr>
          <p:style>
            <a:lnRef idx="1">
              <a:schemeClr val="accent1"/>
            </a:lnRef>
            <a:fillRef idx="0">
              <a:schemeClr val="accent1"/>
            </a:fillRef>
            <a:effectRef idx="0">
              <a:schemeClr val="accent1"/>
            </a:effectRef>
            <a:fontRef idx="minor">
              <a:schemeClr val="tx1"/>
            </a:fontRef>
          </p:style>
        </p:cxnSp>
        <p:sp>
          <p:nvSpPr>
            <p:cNvPr id="13" name="Rounded Rectangle 4">
              <a:extLst>
                <a:ext uri="{FF2B5EF4-FFF2-40B4-BE49-F238E27FC236}">
                  <a16:creationId xmlns:a16="http://schemas.microsoft.com/office/drawing/2014/main" id="{D35CBB23-2F4B-4CB1-8EF0-1F1B9EFB7C07}"/>
                </a:ext>
              </a:extLst>
            </p:cNvPr>
            <p:cNvSpPr/>
            <p:nvPr/>
          </p:nvSpPr>
          <p:spPr>
            <a:xfrm>
              <a:off x="571310" y="1182413"/>
              <a:ext cx="1963803" cy="1055375"/>
            </a:xfrm>
            <a:prstGeom prst="roundRect">
              <a:avLst/>
            </a:prstGeom>
            <a:solidFill>
              <a:srgbClr val="F6F6F6"/>
            </a:solid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r>
                <a:rPr lang="en-GB" sz="1700" dirty="0">
                  <a:solidFill>
                    <a:srgbClr val="002060"/>
                  </a:solidFill>
                  <a:latin typeface="Open Sans" panose="020B0606030504020204" pitchFamily="34" charset="0"/>
                  <a:ea typeface="Open Sans" panose="020B0606030504020204" pitchFamily="34" charset="0"/>
                  <a:cs typeface="Open Sans" panose="020B0606030504020204" pitchFamily="34" charset="0"/>
                </a:rPr>
                <a:t>Vulnerable to infection. Adequate PPE?</a:t>
              </a:r>
            </a:p>
          </p:txBody>
        </p:sp>
      </p:grpSp>
      <p:grpSp>
        <p:nvGrpSpPr>
          <p:cNvPr id="34821" name="Group 14">
            <a:extLst>
              <a:ext uri="{FF2B5EF4-FFF2-40B4-BE49-F238E27FC236}">
                <a16:creationId xmlns:a16="http://schemas.microsoft.com/office/drawing/2014/main" id="{5576552B-BF1E-4DC4-AEE8-4427EFC9DAA1}"/>
              </a:ext>
            </a:extLst>
          </p:cNvPr>
          <p:cNvGrpSpPr>
            <a:grpSpLocks/>
          </p:cNvGrpSpPr>
          <p:nvPr/>
        </p:nvGrpSpPr>
        <p:grpSpPr bwMode="auto">
          <a:xfrm>
            <a:off x="458022" y="4297558"/>
            <a:ext cx="3413868" cy="2031675"/>
            <a:chOff x="466123" y="3516612"/>
            <a:chExt cx="3413824" cy="2032521"/>
          </a:xfrm>
          <a:effectLst/>
        </p:grpSpPr>
        <p:cxnSp>
          <p:nvCxnSpPr>
            <p:cNvPr id="17" name="Straight Connector 16">
              <a:extLst>
                <a:ext uri="{FF2B5EF4-FFF2-40B4-BE49-F238E27FC236}">
                  <a16:creationId xmlns:a16="http://schemas.microsoft.com/office/drawing/2014/main" id="{8FCFE75D-EF0C-4699-99CE-2C6D20ABE923}"/>
                </a:ext>
              </a:extLst>
            </p:cNvPr>
            <p:cNvCxnSpPr/>
            <p:nvPr/>
          </p:nvCxnSpPr>
          <p:spPr>
            <a:xfrm flipV="1">
              <a:off x="2433752" y="3516612"/>
              <a:ext cx="1446195" cy="829020"/>
            </a:xfrm>
            <a:prstGeom prst="line">
              <a:avLst/>
            </a:prstGeom>
            <a:ln w="38100"/>
            <a:effectLst/>
          </p:spPr>
          <p:style>
            <a:lnRef idx="1">
              <a:schemeClr val="accent1"/>
            </a:lnRef>
            <a:fillRef idx="0">
              <a:schemeClr val="accent1"/>
            </a:fillRef>
            <a:effectRef idx="0">
              <a:schemeClr val="accent1"/>
            </a:effectRef>
            <a:fontRef idx="minor">
              <a:schemeClr val="tx1"/>
            </a:fontRef>
          </p:style>
        </p:cxnSp>
        <p:sp>
          <p:nvSpPr>
            <p:cNvPr id="16" name="Rounded Rectangle 6">
              <a:extLst>
                <a:ext uri="{FF2B5EF4-FFF2-40B4-BE49-F238E27FC236}">
                  <a16:creationId xmlns:a16="http://schemas.microsoft.com/office/drawing/2014/main" id="{6D1EF994-DC44-4B53-B12D-F164B9B90E26}"/>
                </a:ext>
              </a:extLst>
            </p:cNvPr>
            <p:cNvSpPr/>
            <p:nvPr/>
          </p:nvSpPr>
          <p:spPr>
            <a:xfrm>
              <a:off x="466123" y="4094111"/>
              <a:ext cx="2327395" cy="1455022"/>
            </a:xfrm>
            <a:prstGeom prst="roundRect">
              <a:avLst/>
            </a:prstGeom>
            <a:solidFill>
              <a:srgbClr val="F6F6F6"/>
            </a:solid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r>
                <a:rPr lang="en-GB" sz="1700" dirty="0">
                  <a:solidFill>
                    <a:srgbClr val="002060"/>
                  </a:solidFill>
                  <a:latin typeface="Open Sans" panose="020B0606030504020204" pitchFamily="34" charset="0"/>
                  <a:ea typeface="Open Sans" panose="020B0606030504020204" pitchFamily="34" charset="0"/>
                  <a:cs typeface="Open Sans" panose="020B0606030504020204" pitchFamily="34" charset="0"/>
                </a:rPr>
                <a:t>Residents will </a:t>
              </a:r>
              <a:br>
                <a:rPr lang="en-GB" sz="17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GB" sz="1700" dirty="0">
                  <a:solidFill>
                    <a:srgbClr val="002060"/>
                  </a:solidFill>
                  <a:latin typeface="Open Sans" panose="020B0606030504020204" pitchFamily="34" charset="0"/>
                  <a:ea typeface="Open Sans" panose="020B0606030504020204" pitchFamily="34" charset="0"/>
                  <a:cs typeface="Open Sans" panose="020B0606030504020204" pitchFamily="34" charset="0"/>
                </a:rPr>
                <a:t>require more support: practically and emotionally </a:t>
              </a:r>
            </a:p>
          </p:txBody>
        </p:sp>
      </p:grpSp>
      <p:grpSp>
        <p:nvGrpSpPr>
          <p:cNvPr id="34823" name="Group 20">
            <a:extLst>
              <a:ext uri="{FF2B5EF4-FFF2-40B4-BE49-F238E27FC236}">
                <a16:creationId xmlns:a16="http://schemas.microsoft.com/office/drawing/2014/main" id="{64784103-FB50-4133-929A-C8EC74E64591}"/>
              </a:ext>
            </a:extLst>
          </p:cNvPr>
          <p:cNvGrpSpPr>
            <a:grpSpLocks/>
          </p:cNvGrpSpPr>
          <p:nvPr/>
        </p:nvGrpSpPr>
        <p:grpSpPr bwMode="auto">
          <a:xfrm>
            <a:off x="3249910" y="1505045"/>
            <a:ext cx="2644179" cy="1636197"/>
            <a:chOff x="3251809" y="746284"/>
            <a:chExt cx="2643553" cy="1637364"/>
          </a:xfrm>
        </p:grpSpPr>
        <p:sp>
          <p:nvSpPr>
            <p:cNvPr id="22" name="Rounded Rectangle 11">
              <a:extLst>
                <a:ext uri="{FF2B5EF4-FFF2-40B4-BE49-F238E27FC236}">
                  <a16:creationId xmlns:a16="http://schemas.microsoft.com/office/drawing/2014/main" id="{6EF6FC59-09DF-44A1-B7F1-22B917ECA567}"/>
                </a:ext>
              </a:extLst>
            </p:cNvPr>
            <p:cNvSpPr/>
            <p:nvPr/>
          </p:nvSpPr>
          <p:spPr>
            <a:xfrm>
              <a:off x="3251809" y="746284"/>
              <a:ext cx="2643553" cy="989246"/>
            </a:xfrm>
            <a:prstGeom prst="roundRect">
              <a:avLst/>
            </a:prstGeom>
            <a:solidFill>
              <a:srgbClr val="F6F6F6"/>
            </a:solid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r>
                <a:rPr lang="en-GB" sz="1700" dirty="0">
                  <a:solidFill>
                    <a:srgbClr val="002060"/>
                  </a:solidFill>
                  <a:latin typeface="Open Sans" panose="020B0606030504020204" pitchFamily="34" charset="0"/>
                  <a:ea typeface="Open Sans" panose="020B0606030504020204" pitchFamily="34" charset="0"/>
                  <a:cs typeface="Open Sans" panose="020B0606030504020204" pitchFamily="34" charset="0"/>
                </a:rPr>
                <a:t>Use of PPE can make communication &amp; connection harder</a:t>
              </a:r>
            </a:p>
          </p:txBody>
        </p:sp>
        <p:cxnSp>
          <p:nvCxnSpPr>
            <p:cNvPr id="23" name="Straight Connector 22">
              <a:extLst>
                <a:ext uri="{FF2B5EF4-FFF2-40B4-BE49-F238E27FC236}">
                  <a16:creationId xmlns:a16="http://schemas.microsoft.com/office/drawing/2014/main" id="{8F362B85-7ABE-4390-BF89-30635480A1ED}"/>
                </a:ext>
              </a:extLst>
            </p:cNvPr>
            <p:cNvCxnSpPr>
              <a:cxnSpLocks/>
              <a:stCxn id="22" idx="2"/>
            </p:cNvCxnSpPr>
            <p:nvPr/>
          </p:nvCxnSpPr>
          <p:spPr>
            <a:xfrm>
              <a:off x="4573586" y="1735530"/>
              <a:ext cx="0" cy="648118"/>
            </a:xfrm>
            <a:prstGeom prst="line">
              <a:avLst/>
            </a:prstGeom>
            <a:ln w="38100"/>
            <a:effectLst/>
          </p:spPr>
          <p:style>
            <a:lnRef idx="1">
              <a:schemeClr val="accent1"/>
            </a:lnRef>
            <a:fillRef idx="0">
              <a:schemeClr val="accent1"/>
            </a:fillRef>
            <a:effectRef idx="0">
              <a:schemeClr val="accent1"/>
            </a:effectRef>
            <a:fontRef idx="minor">
              <a:schemeClr val="tx1"/>
            </a:fontRef>
          </p:style>
        </p:cxnSp>
      </p:grpSp>
      <p:grpSp>
        <p:nvGrpSpPr>
          <p:cNvPr id="34824" name="Group 23">
            <a:extLst>
              <a:ext uri="{FF2B5EF4-FFF2-40B4-BE49-F238E27FC236}">
                <a16:creationId xmlns:a16="http://schemas.microsoft.com/office/drawing/2014/main" id="{269FD04A-EDE8-4C45-B8A3-73DF948D585E}"/>
              </a:ext>
            </a:extLst>
          </p:cNvPr>
          <p:cNvGrpSpPr>
            <a:grpSpLocks/>
          </p:cNvGrpSpPr>
          <p:nvPr/>
        </p:nvGrpSpPr>
        <p:grpSpPr bwMode="auto">
          <a:xfrm>
            <a:off x="5777717" y="3353242"/>
            <a:ext cx="2882127" cy="1251311"/>
            <a:chOff x="5594032" y="2680743"/>
            <a:chExt cx="2882802" cy="1252649"/>
          </a:xfrm>
        </p:grpSpPr>
        <p:cxnSp>
          <p:nvCxnSpPr>
            <p:cNvPr id="26" name="Straight Connector 25">
              <a:extLst>
                <a:ext uri="{FF2B5EF4-FFF2-40B4-BE49-F238E27FC236}">
                  <a16:creationId xmlns:a16="http://schemas.microsoft.com/office/drawing/2014/main" id="{8F6A9F88-83F8-426F-8428-4AB4384C2913}"/>
                </a:ext>
              </a:extLst>
            </p:cNvPr>
            <p:cNvCxnSpPr>
              <a:cxnSpLocks/>
            </p:cNvCxnSpPr>
            <p:nvPr/>
          </p:nvCxnSpPr>
          <p:spPr>
            <a:xfrm>
              <a:off x="5594032" y="3307067"/>
              <a:ext cx="721512" cy="0"/>
            </a:xfrm>
            <a:prstGeom prst="line">
              <a:avLst/>
            </a:prstGeom>
            <a:ln w="38100"/>
            <a:effectLst/>
          </p:spPr>
          <p:style>
            <a:lnRef idx="1">
              <a:schemeClr val="accent1"/>
            </a:lnRef>
            <a:fillRef idx="0">
              <a:schemeClr val="accent1"/>
            </a:fillRef>
            <a:effectRef idx="0">
              <a:schemeClr val="accent1"/>
            </a:effectRef>
            <a:fontRef idx="minor">
              <a:schemeClr val="tx1"/>
            </a:fontRef>
          </p:style>
        </p:cxnSp>
        <p:sp>
          <p:nvSpPr>
            <p:cNvPr id="25" name="Rounded Rectangle 9">
              <a:extLst>
                <a:ext uri="{FF2B5EF4-FFF2-40B4-BE49-F238E27FC236}">
                  <a16:creationId xmlns:a16="http://schemas.microsoft.com/office/drawing/2014/main" id="{7BCE1015-75EA-4244-A5E7-7E2F4AE5FB62}"/>
                </a:ext>
              </a:extLst>
            </p:cNvPr>
            <p:cNvSpPr/>
            <p:nvPr/>
          </p:nvSpPr>
          <p:spPr>
            <a:xfrm>
              <a:off x="6246560" y="2680743"/>
              <a:ext cx="2230274" cy="1252649"/>
            </a:xfrm>
            <a:prstGeom prst="roundRect">
              <a:avLst/>
            </a:prstGeom>
            <a:solidFill>
              <a:srgbClr val="F6F6F6"/>
            </a:solid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eaLnBrk="1" hangingPunct="1"/>
              <a:endParaRPr lang="en-GB" alt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eaLnBrk="1" hangingPunct="1"/>
              <a:r>
                <a:rPr lang="en-GB" altLang="en-US" sz="1700" dirty="0">
                  <a:solidFill>
                    <a:srgbClr val="002060"/>
                  </a:solidFill>
                  <a:latin typeface="Open Sans" panose="020B0606030504020204" pitchFamily="34" charset="0"/>
                  <a:ea typeface="Open Sans" panose="020B0606030504020204" pitchFamily="34" charset="0"/>
                  <a:cs typeface="Open Sans" panose="020B0606030504020204" pitchFamily="34" charset="0"/>
                </a:rPr>
                <a:t>Demands of high care needs may outstrip training and experience </a:t>
              </a:r>
            </a:p>
            <a:p>
              <a:pPr algn="ctr" defTabSz="685800" eaLnBrk="1" hangingPunct="1">
                <a:defRPr/>
              </a:pPr>
              <a:endParaRPr lang="en-GB" sz="17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4826" name="Group 29">
            <a:extLst>
              <a:ext uri="{FF2B5EF4-FFF2-40B4-BE49-F238E27FC236}">
                <a16:creationId xmlns:a16="http://schemas.microsoft.com/office/drawing/2014/main" id="{64FEF9DB-A848-44C5-A78C-0BFD5D765876}"/>
              </a:ext>
            </a:extLst>
          </p:cNvPr>
          <p:cNvGrpSpPr>
            <a:grpSpLocks/>
          </p:cNvGrpSpPr>
          <p:nvPr/>
        </p:nvGrpSpPr>
        <p:grpSpPr bwMode="auto">
          <a:xfrm>
            <a:off x="5347939" y="1689871"/>
            <a:ext cx="3551618" cy="1529514"/>
            <a:chOff x="5141702" y="954439"/>
            <a:chExt cx="3551343" cy="1528158"/>
          </a:xfrm>
        </p:grpSpPr>
        <p:cxnSp>
          <p:nvCxnSpPr>
            <p:cNvPr id="32" name="Straight Connector 31">
              <a:extLst>
                <a:ext uri="{FF2B5EF4-FFF2-40B4-BE49-F238E27FC236}">
                  <a16:creationId xmlns:a16="http://schemas.microsoft.com/office/drawing/2014/main" id="{0CF8572E-86FF-4C42-B81C-2AF9A90B318D}"/>
                </a:ext>
              </a:extLst>
            </p:cNvPr>
            <p:cNvCxnSpPr/>
            <p:nvPr/>
          </p:nvCxnSpPr>
          <p:spPr>
            <a:xfrm flipV="1">
              <a:off x="5141702" y="1791061"/>
              <a:ext cx="1138149" cy="691536"/>
            </a:xfrm>
            <a:prstGeom prst="line">
              <a:avLst/>
            </a:prstGeom>
            <a:ln w="38100"/>
            <a:effectLst/>
          </p:spPr>
          <p:style>
            <a:lnRef idx="1">
              <a:schemeClr val="accent1"/>
            </a:lnRef>
            <a:fillRef idx="0">
              <a:schemeClr val="accent1"/>
            </a:fillRef>
            <a:effectRef idx="0">
              <a:schemeClr val="accent1"/>
            </a:effectRef>
            <a:fontRef idx="minor">
              <a:schemeClr val="tx1"/>
            </a:fontRef>
          </p:style>
        </p:cxnSp>
        <p:sp>
          <p:nvSpPr>
            <p:cNvPr id="31" name="Rounded Rectangle 10">
              <a:extLst>
                <a:ext uri="{FF2B5EF4-FFF2-40B4-BE49-F238E27FC236}">
                  <a16:creationId xmlns:a16="http://schemas.microsoft.com/office/drawing/2014/main" id="{0168AE8E-949F-4249-916F-5C136A81CE61}"/>
                </a:ext>
              </a:extLst>
            </p:cNvPr>
            <p:cNvSpPr/>
            <p:nvPr/>
          </p:nvSpPr>
          <p:spPr>
            <a:xfrm>
              <a:off x="6237372" y="954439"/>
              <a:ext cx="2455673" cy="1308526"/>
            </a:xfrm>
            <a:prstGeom prst="roundRect">
              <a:avLst/>
            </a:prstGeom>
            <a:solidFill>
              <a:srgbClr val="F6F6F6"/>
            </a:solid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r>
                <a:rPr lang="en-GB" sz="1700" dirty="0">
                  <a:solidFill>
                    <a:srgbClr val="002060"/>
                  </a:solidFill>
                  <a:latin typeface="Open Sans" panose="020B0606030504020204" pitchFamily="34" charset="0"/>
                  <a:ea typeface="Open Sans" panose="020B0606030504020204" pitchFamily="34" charset="0"/>
                  <a:cs typeface="Open Sans" panose="020B0606030504020204" pitchFamily="34" charset="0"/>
                </a:rPr>
                <a:t>Close relationships ending without usual ways of saying goodbye </a:t>
              </a:r>
            </a:p>
          </p:txBody>
        </p:sp>
      </p:grpSp>
      <p:grpSp>
        <p:nvGrpSpPr>
          <p:cNvPr id="34827" name="Group 60">
            <a:extLst>
              <a:ext uri="{FF2B5EF4-FFF2-40B4-BE49-F238E27FC236}">
                <a16:creationId xmlns:a16="http://schemas.microsoft.com/office/drawing/2014/main" id="{699BFC2C-9089-439B-AB3A-09D4934F045C}"/>
              </a:ext>
            </a:extLst>
          </p:cNvPr>
          <p:cNvGrpSpPr>
            <a:grpSpLocks/>
          </p:cNvGrpSpPr>
          <p:nvPr/>
        </p:nvGrpSpPr>
        <p:grpSpPr bwMode="auto">
          <a:xfrm>
            <a:off x="484156" y="3221433"/>
            <a:ext cx="2940082" cy="1215677"/>
            <a:chOff x="423928" y="2439581"/>
            <a:chExt cx="3235090" cy="1216977"/>
          </a:xfrm>
        </p:grpSpPr>
        <p:cxnSp>
          <p:nvCxnSpPr>
            <p:cNvPr id="63" name="Straight Connector 62">
              <a:extLst>
                <a:ext uri="{FF2B5EF4-FFF2-40B4-BE49-F238E27FC236}">
                  <a16:creationId xmlns:a16="http://schemas.microsoft.com/office/drawing/2014/main" id="{52D6FEB1-D83D-4205-9DE5-DAEE906A9A2C}"/>
                </a:ext>
              </a:extLst>
            </p:cNvPr>
            <p:cNvCxnSpPr>
              <a:cxnSpLocks/>
            </p:cNvCxnSpPr>
            <p:nvPr/>
          </p:nvCxnSpPr>
          <p:spPr>
            <a:xfrm>
              <a:off x="2672081" y="2947733"/>
              <a:ext cx="986937" cy="0"/>
            </a:xfrm>
            <a:prstGeom prst="line">
              <a:avLst/>
            </a:prstGeom>
            <a:ln w="38100"/>
            <a:effectLst/>
          </p:spPr>
          <p:style>
            <a:lnRef idx="1">
              <a:schemeClr val="accent1"/>
            </a:lnRef>
            <a:fillRef idx="0">
              <a:schemeClr val="accent1"/>
            </a:fillRef>
            <a:effectRef idx="0">
              <a:schemeClr val="accent1"/>
            </a:effectRef>
            <a:fontRef idx="minor">
              <a:schemeClr val="tx1"/>
            </a:fontRef>
          </p:style>
        </p:cxnSp>
        <p:sp>
          <p:nvSpPr>
            <p:cNvPr id="62" name="Rounded Rectangle 5">
              <a:extLst>
                <a:ext uri="{FF2B5EF4-FFF2-40B4-BE49-F238E27FC236}">
                  <a16:creationId xmlns:a16="http://schemas.microsoft.com/office/drawing/2014/main" id="{1B6C0A66-D46C-4D7D-BF2E-EE08F59746E3}"/>
                </a:ext>
              </a:extLst>
            </p:cNvPr>
            <p:cNvSpPr/>
            <p:nvPr/>
          </p:nvSpPr>
          <p:spPr>
            <a:xfrm>
              <a:off x="423928" y="2439581"/>
              <a:ext cx="2438519" cy="1216977"/>
            </a:xfrm>
            <a:prstGeom prst="roundRect">
              <a:avLst/>
            </a:prstGeom>
            <a:solidFill>
              <a:srgbClr val="F6F6F6"/>
            </a:solid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r>
                <a:rPr lang="en-GB" sz="1700" dirty="0">
                  <a:solidFill>
                    <a:srgbClr val="002060"/>
                  </a:solidFill>
                  <a:latin typeface="Open Sans" panose="020B0606030504020204" pitchFamily="34" charset="0"/>
                  <a:ea typeface="Open Sans" panose="020B0606030504020204" pitchFamily="34" charset="0"/>
                  <a:cs typeface="Open Sans" panose="020B0606030504020204" pitchFamily="34" charset="0"/>
                </a:rPr>
                <a:t>Competing personal and professional demands</a:t>
              </a:r>
            </a:p>
          </p:txBody>
        </p:sp>
      </p:grpSp>
      <p:pic>
        <p:nvPicPr>
          <p:cNvPr id="34829" name="Picture 2" descr="Caring Hands Hospice Stock Photos &amp; Caring Hands Hospice Stock ...">
            <a:extLst>
              <a:ext uri="{FF2B5EF4-FFF2-40B4-BE49-F238E27FC236}">
                <a16:creationId xmlns:a16="http://schemas.microsoft.com/office/drawing/2014/main" id="{FFB55C75-5807-4C70-8708-39B2D00EA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266"/>
          <a:stretch>
            <a:fillRect/>
          </a:stretch>
        </p:blipFill>
        <p:spPr bwMode="auto">
          <a:xfrm>
            <a:off x="3324225" y="2883888"/>
            <a:ext cx="24955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Rectangle 2">
            <a:extLst>
              <a:ext uri="{FF2B5EF4-FFF2-40B4-BE49-F238E27FC236}">
                <a16:creationId xmlns:a16="http://schemas.microsoft.com/office/drawing/2014/main" id="{1975C55D-6E04-4B9F-8DE7-5B83F8A55550}"/>
              </a:ext>
            </a:extLst>
          </p:cNvPr>
          <p:cNvSpPr>
            <a:spLocks noChangeArrowheads="1"/>
          </p:cNvSpPr>
          <p:nvPr/>
        </p:nvSpPr>
        <p:spPr bwMode="auto">
          <a:xfrm>
            <a:off x="2051720" y="6437312"/>
            <a:ext cx="8189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solidFill>
                  <a:srgbClr val="1C366B"/>
                </a:solidFill>
                <a:latin typeface="Open Sans" panose="020B0606030504020204" pitchFamily="34" charset="0"/>
                <a:ea typeface="Open Sans" panose="020B0606030504020204" pitchFamily="34" charset="0"/>
                <a:cs typeface="Open Sans" panose="020B0606030504020204" pitchFamily="34" charset="0"/>
              </a:rPr>
              <a:t>From The COVID Trauma Response Working Group (https://www.traumagroup.org)</a:t>
            </a:r>
            <a:endParaRPr lang="en-GB" altLang="en-US" sz="14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0" name="Straight Connector 19">
            <a:extLst>
              <a:ext uri="{FF2B5EF4-FFF2-40B4-BE49-F238E27FC236}">
                <a16:creationId xmlns:a16="http://schemas.microsoft.com/office/drawing/2014/main" id="{C802B745-30BC-41F4-AB57-6F52682B8E87}"/>
              </a:ext>
            </a:extLst>
          </p:cNvPr>
          <p:cNvCxnSpPr/>
          <p:nvPr/>
        </p:nvCxnSpPr>
        <p:spPr bwMode="auto">
          <a:xfrm>
            <a:off x="4572000" y="4482613"/>
            <a:ext cx="0" cy="563563"/>
          </a:xfrm>
          <a:prstGeom prst="line">
            <a:avLst/>
          </a:prstGeom>
          <a:ln w="38100"/>
          <a:effectLst/>
        </p:spPr>
        <p:style>
          <a:lnRef idx="1">
            <a:schemeClr val="accent1"/>
          </a:lnRef>
          <a:fillRef idx="0">
            <a:schemeClr val="accent1"/>
          </a:fillRef>
          <a:effectRef idx="0">
            <a:schemeClr val="accent1"/>
          </a:effectRef>
          <a:fontRef idx="minor">
            <a:schemeClr val="tx1"/>
          </a:fontRef>
        </p:style>
      </p:cxnSp>
      <p:sp>
        <p:nvSpPr>
          <p:cNvPr id="28" name="Rounded Rectangle 8">
            <a:extLst>
              <a:ext uri="{FF2B5EF4-FFF2-40B4-BE49-F238E27FC236}">
                <a16:creationId xmlns:a16="http://schemas.microsoft.com/office/drawing/2014/main" id="{B7D03BD4-3FC8-4106-AE21-1301471FCA99}"/>
              </a:ext>
            </a:extLst>
          </p:cNvPr>
          <p:cNvSpPr/>
          <p:nvPr/>
        </p:nvSpPr>
        <p:spPr bwMode="auto">
          <a:xfrm>
            <a:off x="3281525" y="4985039"/>
            <a:ext cx="2565074" cy="1252271"/>
          </a:xfrm>
          <a:prstGeom prst="roundRect">
            <a:avLst/>
          </a:prstGeom>
          <a:solidFill>
            <a:srgbClr val="F6F6F6"/>
          </a:solid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r>
              <a:rPr lang="en-GB" sz="1700" dirty="0">
                <a:solidFill>
                  <a:srgbClr val="002060"/>
                </a:solidFill>
                <a:latin typeface="Open Sans" panose="020B0606030504020204" pitchFamily="34" charset="0"/>
                <a:ea typeface="Open Sans" panose="020B0606030504020204" pitchFamily="34" charset="0"/>
                <a:cs typeface="Open Sans" panose="020B0606030504020204" pitchFamily="34" charset="0"/>
              </a:rPr>
              <a:t>A need to make difficult decisions where there are no ‘right’ answers </a:t>
            </a:r>
          </a:p>
        </p:txBody>
      </p:sp>
      <p:cxnSp>
        <p:nvCxnSpPr>
          <p:cNvPr id="29" name="Straight Connector 28">
            <a:extLst>
              <a:ext uri="{FF2B5EF4-FFF2-40B4-BE49-F238E27FC236}">
                <a16:creationId xmlns:a16="http://schemas.microsoft.com/office/drawing/2014/main" id="{A16C5579-3907-422A-8D3C-98F8EA94D361}"/>
              </a:ext>
            </a:extLst>
          </p:cNvPr>
          <p:cNvCxnSpPr>
            <a:cxnSpLocks/>
          </p:cNvCxnSpPr>
          <p:nvPr/>
        </p:nvCxnSpPr>
        <p:spPr bwMode="auto">
          <a:xfrm>
            <a:off x="5813410" y="4493833"/>
            <a:ext cx="1062846" cy="859122"/>
          </a:xfrm>
          <a:prstGeom prst="line">
            <a:avLst/>
          </a:prstGeom>
          <a:ln w="38100"/>
          <a:effectLst/>
        </p:spPr>
        <p:style>
          <a:lnRef idx="1">
            <a:schemeClr val="accent1"/>
          </a:lnRef>
          <a:fillRef idx="0">
            <a:schemeClr val="accent1"/>
          </a:fillRef>
          <a:effectRef idx="0">
            <a:schemeClr val="accent1"/>
          </a:effectRef>
          <a:fontRef idx="minor">
            <a:schemeClr val="tx1"/>
          </a:fontRef>
        </p:style>
      </p:cxnSp>
      <p:sp>
        <p:nvSpPr>
          <p:cNvPr id="19" name="Rounded Rectangle 7">
            <a:extLst>
              <a:ext uri="{FF2B5EF4-FFF2-40B4-BE49-F238E27FC236}">
                <a16:creationId xmlns:a16="http://schemas.microsoft.com/office/drawing/2014/main" id="{53DC8D80-BFFF-4103-9E80-873595802C8F}"/>
              </a:ext>
            </a:extLst>
          </p:cNvPr>
          <p:cNvSpPr/>
          <p:nvPr/>
        </p:nvSpPr>
        <p:spPr bwMode="auto">
          <a:xfrm>
            <a:off x="6647198" y="5147447"/>
            <a:ext cx="1988466" cy="1022970"/>
          </a:xfrm>
          <a:prstGeom prst="roundRect">
            <a:avLst/>
          </a:prstGeom>
          <a:solidFill>
            <a:srgbClr val="F6F6F6"/>
          </a:solidFill>
          <a:ln w="28575">
            <a:solidFill>
              <a:schemeClr val="accent1"/>
            </a:solid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defTabSz="685800" eaLnBrk="1" hangingPunct="1">
              <a:defRPr/>
            </a:pPr>
            <a:r>
              <a:rPr lang="en-GB" sz="1700" dirty="0">
                <a:solidFill>
                  <a:srgbClr val="002060"/>
                </a:solidFill>
                <a:latin typeface="Open Sans" panose="020B0606030504020204" pitchFamily="34" charset="0"/>
                <a:ea typeface="Open Sans" panose="020B0606030504020204" pitchFamily="34" charset="0"/>
                <a:cs typeface="Open Sans" panose="020B0606030504020204" pitchFamily="34" charset="0"/>
              </a:rPr>
              <a:t>Multiple experiences of losses and grief</a:t>
            </a:r>
            <a:endParaRPr lang="en-GB" sz="1700" i="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C952AAE-1944-4806-8C2D-280EBEA5E293}"/>
              </a:ext>
            </a:extLst>
          </p:cNvPr>
          <p:cNvSpPr>
            <a:spLocks noGrp="1" noChangeArrowheads="1"/>
          </p:cNvSpPr>
          <p:nvPr>
            <p:ph type="title"/>
          </p:nvPr>
        </p:nvSpPr>
        <p:spPr bwMode="auto">
          <a:xfrm>
            <a:off x="900113" y="1125538"/>
            <a:ext cx="5472112" cy="2668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5000" dirty="0">
                <a:solidFill>
                  <a:srgbClr val="1C366B"/>
                </a:solidFill>
                <a:latin typeface="Oswald" panose="00000500000000000000" pitchFamily="2" charset="0"/>
              </a:rPr>
              <a:t>UNDERSTANDING THE RANGE OF EMOTIONAL RESPONSES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3A4DAEE-2BFB-470E-B5F0-7F8757735896}"/>
              </a:ext>
            </a:extLst>
          </p:cNvPr>
          <p:cNvGrpSpPr/>
          <p:nvPr/>
        </p:nvGrpSpPr>
        <p:grpSpPr>
          <a:xfrm>
            <a:off x="3645509" y="2636912"/>
            <a:ext cx="1866636" cy="1971365"/>
            <a:chOff x="546101" y="101601"/>
            <a:chExt cx="4640263" cy="4900611"/>
          </a:xfrm>
          <a:solidFill>
            <a:srgbClr val="ABB3CC"/>
          </a:solidFill>
        </p:grpSpPr>
        <p:sp>
          <p:nvSpPr>
            <p:cNvPr id="22" name="Freeform 21">
              <a:extLst>
                <a:ext uri="{FF2B5EF4-FFF2-40B4-BE49-F238E27FC236}">
                  <a16:creationId xmlns:a16="http://schemas.microsoft.com/office/drawing/2014/main" id="{13013D4E-86D8-465B-BAED-49C4186864CB}"/>
                </a:ext>
              </a:extLst>
            </p:cNvPr>
            <p:cNvSpPr>
              <a:spLocks noEditPoints="1"/>
            </p:cNvSpPr>
            <p:nvPr/>
          </p:nvSpPr>
          <p:spPr bwMode="auto">
            <a:xfrm>
              <a:off x="830263" y="706438"/>
              <a:ext cx="3159125" cy="3246437"/>
            </a:xfrm>
            <a:custGeom>
              <a:avLst/>
              <a:gdLst>
                <a:gd name="T0" fmla="*/ 256 w 1751"/>
                <a:gd name="T1" fmla="*/ 1495 h 1799"/>
                <a:gd name="T2" fmla="*/ 212 w 1751"/>
                <a:gd name="T3" fmla="*/ 1736 h 1799"/>
                <a:gd name="T4" fmla="*/ 293 w 1751"/>
                <a:gd name="T5" fmla="*/ 1508 h 1799"/>
                <a:gd name="T6" fmla="*/ 238 w 1751"/>
                <a:gd name="T7" fmla="*/ 1651 h 1799"/>
                <a:gd name="T8" fmla="*/ 256 w 1751"/>
                <a:gd name="T9" fmla="*/ 1495 h 1799"/>
                <a:gd name="T10" fmla="*/ 221 w 1751"/>
                <a:gd name="T11" fmla="*/ 1074 h 1799"/>
                <a:gd name="T12" fmla="*/ 106 w 1751"/>
                <a:gd name="T13" fmla="*/ 1230 h 1799"/>
                <a:gd name="T14" fmla="*/ 243 w 1751"/>
                <a:gd name="T15" fmla="*/ 1096 h 1799"/>
                <a:gd name="T16" fmla="*/ 154 w 1751"/>
                <a:gd name="T17" fmla="*/ 1179 h 1799"/>
                <a:gd name="T18" fmla="*/ 221 w 1751"/>
                <a:gd name="T19" fmla="*/ 1074 h 1799"/>
                <a:gd name="T20" fmla="*/ 242 w 1751"/>
                <a:gd name="T21" fmla="*/ 569 h 1799"/>
                <a:gd name="T22" fmla="*/ 0 w 1751"/>
                <a:gd name="T23" fmla="*/ 566 h 1799"/>
                <a:gd name="T24" fmla="*/ 236 w 1751"/>
                <a:gd name="T25" fmla="*/ 607 h 1799"/>
                <a:gd name="T26" fmla="*/ 87 w 1751"/>
                <a:gd name="T27" fmla="*/ 577 h 1799"/>
                <a:gd name="T28" fmla="*/ 242 w 1751"/>
                <a:gd name="T29" fmla="*/ 569 h 1799"/>
                <a:gd name="T30" fmla="*/ 553 w 1751"/>
                <a:gd name="T31" fmla="*/ 643 h 1799"/>
                <a:gd name="T32" fmla="*/ 536 w 1751"/>
                <a:gd name="T33" fmla="*/ 402 h 1799"/>
                <a:gd name="T34" fmla="*/ 514 w 1751"/>
                <a:gd name="T35" fmla="*/ 640 h 1799"/>
                <a:gd name="T36" fmla="*/ 532 w 1751"/>
                <a:gd name="T37" fmla="*/ 490 h 1799"/>
                <a:gd name="T38" fmla="*/ 553 w 1751"/>
                <a:gd name="T39" fmla="*/ 643 h 1799"/>
                <a:gd name="T40" fmla="*/ 733 w 1751"/>
                <a:gd name="T41" fmla="*/ 235 h 1799"/>
                <a:gd name="T42" fmla="*/ 765 w 1751"/>
                <a:gd name="T43" fmla="*/ 0 h 1799"/>
                <a:gd name="T44" fmla="*/ 696 w 1751"/>
                <a:gd name="T45" fmla="*/ 225 h 1799"/>
                <a:gd name="T46" fmla="*/ 744 w 1751"/>
                <a:gd name="T47" fmla="*/ 84 h 1799"/>
                <a:gd name="T48" fmla="*/ 733 w 1751"/>
                <a:gd name="T49" fmla="*/ 235 h 1799"/>
                <a:gd name="T50" fmla="*/ 1414 w 1751"/>
                <a:gd name="T51" fmla="*/ 364 h 1799"/>
                <a:gd name="T52" fmla="*/ 1434 w 1751"/>
                <a:gd name="T53" fmla="*/ 127 h 1799"/>
                <a:gd name="T54" fmla="*/ 1377 w 1751"/>
                <a:gd name="T55" fmla="*/ 355 h 1799"/>
                <a:gd name="T56" fmla="*/ 1417 w 1751"/>
                <a:gd name="T57" fmla="*/ 212 h 1799"/>
                <a:gd name="T58" fmla="*/ 1414 w 1751"/>
                <a:gd name="T59" fmla="*/ 364 h 1799"/>
                <a:gd name="T60" fmla="*/ 1297 w 1751"/>
                <a:gd name="T61" fmla="*/ 814 h 1799"/>
                <a:gd name="T62" fmla="*/ 1400 w 1751"/>
                <a:gd name="T63" fmla="*/ 600 h 1799"/>
                <a:gd name="T64" fmla="*/ 1266 w 1751"/>
                <a:gd name="T65" fmla="*/ 793 h 1799"/>
                <a:gd name="T66" fmla="*/ 1354 w 1751"/>
                <a:gd name="T67" fmla="*/ 673 h 1799"/>
                <a:gd name="T68" fmla="*/ 1297 w 1751"/>
                <a:gd name="T69" fmla="*/ 814 h 1799"/>
                <a:gd name="T70" fmla="*/ 1583 w 1751"/>
                <a:gd name="T71" fmla="*/ 1108 h 1799"/>
                <a:gd name="T72" fmla="*/ 1751 w 1751"/>
                <a:gd name="T73" fmla="*/ 997 h 1799"/>
                <a:gd name="T74" fmla="*/ 1569 w 1751"/>
                <a:gd name="T75" fmla="*/ 1078 h 1799"/>
                <a:gd name="T76" fmla="*/ 1685 w 1751"/>
                <a:gd name="T77" fmla="*/ 1030 h 1799"/>
                <a:gd name="T78" fmla="*/ 1583 w 1751"/>
                <a:gd name="T79" fmla="*/ 1108 h 1799"/>
                <a:gd name="T80" fmla="*/ 1145 w 1751"/>
                <a:gd name="T81" fmla="*/ 1331 h 1799"/>
                <a:gd name="T82" fmla="*/ 1358 w 1751"/>
                <a:gd name="T83" fmla="*/ 1225 h 1799"/>
                <a:gd name="T84" fmla="*/ 1133 w 1751"/>
                <a:gd name="T85" fmla="*/ 1295 h 1799"/>
                <a:gd name="T86" fmla="*/ 1276 w 1751"/>
                <a:gd name="T87" fmla="*/ 1255 h 1799"/>
                <a:gd name="T88" fmla="*/ 1145 w 1751"/>
                <a:gd name="T89" fmla="*/ 1331 h 1799"/>
                <a:gd name="T90" fmla="*/ 1140 w 1751"/>
                <a:gd name="T91" fmla="*/ 1562 h 1799"/>
                <a:gd name="T92" fmla="*/ 1201 w 1751"/>
                <a:gd name="T93" fmla="*/ 1799 h 1799"/>
                <a:gd name="T94" fmla="*/ 1179 w 1751"/>
                <a:gd name="T95" fmla="*/ 1558 h 1799"/>
                <a:gd name="T96" fmla="*/ 1189 w 1751"/>
                <a:gd name="T97" fmla="*/ 1711 h 1799"/>
                <a:gd name="T98" fmla="*/ 1140 w 1751"/>
                <a:gd name="T99" fmla="*/ 1562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51" h="1799">
                  <a:moveTo>
                    <a:pt x="256" y="1495"/>
                  </a:moveTo>
                  <a:cubicBezTo>
                    <a:pt x="149" y="1550"/>
                    <a:pt x="154" y="1655"/>
                    <a:pt x="212" y="1736"/>
                  </a:cubicBezTo>
                  <a:cubicBezTo>
                    <a:pt x="315" y="1692"/>
                    <a:pt x="357" y="1607"/>
                    <a:pt x="293" y="1508"/>
                  </a:cubicBezTo>
                  <a:cubicBezTo>
                    <a:pt x="238" y="1651"/>
                    <a:pt x="238" y="1651"/>
                    <a:pt x="238" y="1651"/>
                  </a:cubicBezTo>
                  <a:cubicBezTo>
                    <a:pt x="238" y="1651"/>
                    <a:pt x="256" y="1543"/>
                    <a:pt x="256" y="1495"/>
                  </a:cubicBezTo>
                  <a:close/>
                  <a:moveTo>
                    <a:pt x="221" y="1074"/>
                  </a:moveTo>
                  <a:cubicBezTo>
                    <a:pt x="126" y="1075"/>
                    <a:pt x="93" y="1152"/>
                    <a:pt x="106" y="1230"/>
                  </a:cubicBezTo>
                  <a:cubicBezTo>
                    <a:pt x="195" y="1235"/>
                    <a:pt x="254" y="1189"/>
                    <a:pt x="243" y="1096"/>
                  </a:cubicBezTo>
                  <a:cubicBezTo>
                    <a:pt x="154" y="1179"/>
                    <a:pt x="154" y="1179"/>
                    <a:pt x="154" y="1179"/>
                  </a:cubicBezTo>
                  <a:cubicBezTo>
                    <a:pt x="154" y="1179"/>
                    <a:pt x="205" y="1108"/>
                    <a:pt x="221" y="1074"/>
                  </a:cubicBezTo>
                  <a:close/>
                  <a:moveTo>
                    <a:pt x="242" y="569"/>
                  </a:moveTo>
                  <a:cubicBezTo>
                    <a:pt x="172" y="473"/>
                    <a:pt x="70" y="495"/>
                    <a:pt x="0" y="566"/>
                  </a:cubicBezTo>
                  <a:cubicBezTo>
                    <a:pt x="60" y="659"/>
                    <a:pt x="149" y="686"/>
                    <a:pt x="236" y="607"/>
                  </a:cubicBezTo>
                  <a:cubicBezTo>
                    <a:pt x="87" y="577"/>
                    <a:pt x="87" y="577"/>
                    <a:pt x="87" y="577"/>
                  </a:cubicBezTo>
                  <a:cubicBezTo>
                    <a:pt x="87" y="577"/>
                    <a:pt x="196" y="577"/>
                    <a:pt x="242" y="569"/>
                  </a:cubicBezTo>
                  <a:close/>
                  <a:moveTo>
                    <a:pt x="553" y="643"/>
                  </a:moveTo>
                  <a:cubicBezTo>
                    <a:pt x="642" y="565"/>
                    <a:pt x="612" y="466"/>
                    <a:pt x="536" y="402"/>
                  </a:cubicBezTo>
                  <a:cubicBezTo>
                    <a:pt x="448" y="470"/>
                    <a:pt x="429" y="561"/>
                    <a:pt x="514" y="640"/>
                  </a:cubicBezTo>
                  <a:cubicBezTo>
                    <a:pt x="532" y="490"/>
                    <a:pt x="532" y="490"/>
                    <a:pt x="532" y="490"/>
                  </a:cubicBezTo>
                  <a:cubicBezTo>
                    <a:pt x="532" y="490"/>
                    <a:pt x="541" y="598"/>
                    <a:pt x="553" y="643"/>
                  </a:cubicBezTo>
                  <a:close/>
                  <a:moveTo>
                    <a:pt x="733" y="235"/>
                  </a:moveTo>
                  <a:cubicBezTo>
                    <a:pt x="834" y="179"/>
                    <a:pt x="825" y="77"/>
                    <a:pt x="765" y="0"/>
                  </a:cubicBezTo>
                  <a:cubicBezTo>
                    <a:pt x="667" y="47"/>
                    <a:pt x="631" y="131"/>
                    <a:pt x="696" y="225"/>
                  </a:cubicBezTo>
                  <a:cubicBezTo>
                    <a:pt x="744" y="84"/>
                    <a:pt x="744" y="84"/>
                    <a:pt x="744" y="84"/>
                  </a:cubicBezTo>
                  <a:cubicBezTo>
                    <a:pt x="744" y="84"/>
                    <a:pt x="731" y="189"/>
                    <a:pt x="733" y="235"/>
                  </a:cubicBezTo>
                  <a:close/>
                  <a:moveTo>
                    <a:pt x="1414" y="364"/>
                  </a:moveTo>
                  <a:cubicBezTo>
                    <a:pt x="1513" y="302"/>
                    <a:pt x="1498" y="201"/>
                    <a:pt x="1434" y="127"/>
                  </a:cubicBezTo>
                  <a:cubicBezTo>
                    <a:pt x="1339" y="180"/>
                    <a:pt x="1307" y="265"/>
                    <a:pt x="1377" y="355"/>
                  </a:cubicBezTo>
                  <a:cubicBezTo>
                    <a:pt x="1417" y="212"/>
                    <a:pt x="1417" y="212"/>
                    <a:pt x="1417" y="212"/>
                  </a:cubicBezTo>
                  <a:cubicBezTo>
                    <a:pt x="1417" y="212"/>
                    <a:pt x="1410" y="318"/>
                    <a:pt x="1414" y="364"/>
                  </a:cubicBezTo>
                  <a:close/>
                  <a:moveTo>
                    <a:pt x="1297" y="814"/>
                  </a:moveTo>
                  <a:cubicBezTo>
                    <a:pt x="1411" y="791"/>
                    <a:pt x="1434" y="692"/>
                    <a:pt x="1400" y="600"/>
                  </a:cubicBezTo>
                  <a:cubicBezTo>
                    <a:pt x="1292" y="615"/>
                    <a:pt x="1232" y="684"/>
                    <a:pt x="1266" y="793"/>
                  </a:cubicBezTo>
                  <a:cubicBezTo>
                    <a:pt x="1354" y="673"/>
                    <a:pt x="1354" y="673"/>
                    <a:pt x="1354" y="673"/>
                  </a:cubicBezTo>
                  <a:cubicBezTo>
                    <a:pt x="1354" y="673"/>
                    <a:pt x="1309" y="770"/>
                    <a:pt x="1297" y="814"/>
                  </a:cubicBezTo>
                  <a:close/>
                  <a:moveTo>
                    <a:pt x="1583" y="1108"/>
                  </a:moveTo>
                  <a:cubicBezTo>
                    <a:pt x="1676" y="1141"/>
                    <a:pt x="1735" y="1078"/>
                    <a:pt x="1751" y="997"/>
                  </a:cubicBezTo>
                  <a:cubicBezTo>
                    <a:pt x="1666" y="961"/>
                    <a:pt x="1592" y="984"/>
                    <a:pt x="1569" y="1078"/>
                  </a:cubicBezTo>
                  <a:cubicBezTo>
                    <a:pt x="1685" y="1030"/>
                    <a:pt x="1685" y="1030"/>
                    <a:pt x="1685" y="1030"/>
                  </a:cubicBezTo>
                  <a:cubicBezTo>
                    <a:pt x="1685" y="1030"/>
                    <a:pt x="1611" y="1080"/>
                    <a:pt x="1583" y="1108"/>
                  </a:cubicBezTo>
                  <a:close/>
                  <a:moveTo>
                    <a:pt x="1145" y="1331"/>
                  </a:moveTo>
                  <a:cubicBezTo>
                    <a:pt x="1249" y="1383"/>
                    <a:pt x="1328" y="1318"/>
                    <a:pt x="1358" y="1225"/>
                  </a:cubicBezTo>
                  <a:cubicBezTo>
                    <a:pt x="1263" y="1171"/>
                    <a:pt x="1173" y="1188"/>
                    <a:pt x="1133" y="1295"/>
                  </a:cubicBezTo>
                  <a:cubicBezTo>
                    <a:pt x="1276" y="1255"/>
                    <a:pt x="1276" y="1255"/>
                    <a:pt x="1276" y="1255"/>
                  </a:cubicBezTo>
                  <a:cubicBezTo>
                    <a:pt x="1276" y="1255"/>
                    <a:pt x="1181" y="1303"/>
                    <a:pt x="1145" y="1331"/>
                  </a:cubicBezTo>
                  <a:close/>
                  <a:moveTo>
                    <a:pt x="1140" y="1562"/>
                  </a:moveTo>
                  <a:cubicBezTo>
                    <a:pt x="1065" y="1656"/>
                    <a:pt x="1113" y="1749"/>
                    <a:pt x="1201" y="1799"/>
                  </a:cubicBezTo>
                  <a:cubicBezTo>
                    <a:pt x="1276" y="1716"/>
                    <a:pt x="1278" y="1622"/>
                    <a:pt x="1179" y="1558"/>
                  </a:cubicBezTo>
                  <a:cubicBezTo>
                    <a:pt x="1189" y="1711"/>
                    <a:pt x="1189" y="1711"/>
                    <a:pt x="1189" y="1711"/>
                  </a:cubicBezTo>
                  <a:cubicBezTo>
                    <a:pt x="1189" y="1711"/>
                    <a:pt x="1160" y="1605"/>
                    <a:pt x="1140" y="1562"/>
                  </a:cubicBezTo>
                  <a:close/>
                </a:path>
              </a:pathLst>
            </a:custGeom>
            <a:grpFill/>
            <a:ln>
              <a:solidFill>
                <a:srgbClr val="ABB3CC"/>
              </a:solidFill>
            </a:ln>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defTabSz="685800" eaLnBrk="1" hangingPunct="1">
                <a:defRPr/>
              </a:pPr>
              <a:endParaRPr lang="en-GB" sz="1350" dirty="0">
                <a:solidFill>
                  <a:srgbClr val="24487E"/>
                </a:solidFill>
              </a:endParaRPr>
            </a:p>
          </p:txBody>
        </p:sp>
        <p:sp>
          <p:nvSpPr>
            <p:cNvPr id="23" name="Freeform 22">
              <a:extLst>
                <a:ext uri="{FF2B5EF4-FFF2-40B4-BE49-F238E27FC236}">
                  <a16:creationId xmlns:a16="http://schemas.microsoft.com/office/drawing/2014/main" id="{67C0500E-AB25-4095-B167-C9029AFE19F4}"/>
                </a:ext>
              </a:extLst>
            </p:cNvPr>
            <p:cNvSpPr>
              <a:spLocks noEditPoints="1"/>
            </p:cNvSpPr>
            <p:nvPr/>
          </p:nvSpPr>
          <p:spPr bwMode="auto">
            <a:xfrm>
              <a:off x="546101" y="717550"/>
              <a:ext cx="3505200" cy="3141662"/>
            </a:xfrm>
            <a:custGeom>
              <a:avLst/>
              <a:gdLst>
                <a:gd name="T0" fmla="*/ 499 w 1943"/>
                <a:gd name="T1" fmla="*/ 724 h 1741"/>
                <a:gd name="T2" fmla="*/ 530 w 1943"/>
                <a:gd name="T3" fmla="*/ 807 h 1741"/>
                <a:gd name="T4" fmla="*/ 217 w 1943"/>
                <a:gd name="T5" fmla="*/ 905 h 1741"/>
                <a:gd name="T6" fmla="*/ 205 w 1943"/>
                <a:gd name="T7" fmla="*/ 938 h 1741"/>
                <a:gd name="T8" fmla="*/ 217 w 1943"/>
                <a:gd name="T9" fmla="*/ 905 h 1741"/>
                <a:gd name="T10" fmla="*/ 514 w 1943"/>
                <a:gd name="T11" fmla="*/ 182 h 1741"/>
                <a:gd name="T12" fmla="*/ 500 w 1943"/>
                <a:gd name="T13" fmla="*/ 259 h 1741"/>
                <a:gd name="T14" fmla="*/ 952 w 1943"/>
                <a:gd name="T15" fmla="*/ 517 h 1741"/>
                <a:gd name="T16" fmla="*/ 919 w 1943"/>
                <a:gd name="T17" fmla="*/ 498 h 1741"/>
                <a:gd name="T18" fmla="*/ 952 w 1943"/>
                <a:gd name="T19" fmla="*/ 517 h 1741"/>
                <a:gd name="T20" fmla="*/ 1121 w 1943"/>
                <a:gd name="T21" fmla="*/ 604 h 1741"/>
                <a:gd name="T22" fmla="*/ 1118 w 1943"/>
                <a:gd name="T23" fmla="*/ 690 h 1741"/>
                <a:gd name="T24" fmla="*/ 1781 w 1943"/>
                <a:gd name="T25" fmla="*/ 850 h 1741"/>
                <a:gd name="T26" fmla="*/ 1764 w 1943"/>
                <a:gd name="T27" fmla="*/ 821 h 1741"/>
                <a:gd name="T28" fmla="*/ 1781 w 1943"/>
                <a:gd name="T29" fmla="*/ 850 h 1741"/>
                <a:gd name="T30" fmla="*/ 1327 w 1943"/>
                <a:gd name="T31" fmla="*/ 290 h 1741"/>
                <a:gd name="T32" fmla="*/ 1336 w 1943"/>
                <a:gd name="T33" fmla="*/ 376 h 1741"/>
                <a:gd name="T34" fmla="*/ 1219 w 1943"/>
                <a:gd name="T35" fmla="*/ 191 h 1741"/>
                <a:gd name="T36" fmla="*/ 1191 w 1943"/>
                <a:gd name="T37" fmla="*/ 167 h 1741"/>
                <a:gd name="T38" fmla="*/ 1219 w 1943"/>
                <a:gd name="T39" fmla="*/ 191 h 1741"/>
                <a:gd name="T40" fmla="*/ 1858 w 1943"/>
                <a:gd name="T41" fmla="*/ 511 h 1741"/>
                <a:gd name="T42" fmla="*/ 1773 w 1943"/>
                <a:gd name="T43" fmla="*/ 495 h 1741"/>
                <a:gd name="T44" fmla="*/ 282 w 1943"/>
                <a:gd name="T45" fmla="*/ 1319 h 1741"/>
                <a:gd name="T46" fmla="*/ 273 w 1943"/>
                <a:gd name="T47" fmla="*/ 1353 h 1741"/>
                <a:gd name="T48" fmla="*/ 282 w 1943"/>
                <a:gd name="T49" fmla="*/ 1319 h 1741"/>
                <a:gd name="T50" fmla="*/ 617 w 1943"/>
                <a:gd name="T51" fmla="*/ 1503 h 1741"/>
                <a:gd name="T52" fmla="*/ 575 w 1943"/>
                <a:gd name="T53" fmla="*/ 1425 h 1741"/>
                <a:gd name="T54" fmla="*/ 1619 w 1943"/>
                <a:gd name="T55" fmla="*/ 1573 h 1741"/>
                <a:gd name="T56" fmla="*/ 1649 w 1943"/>
                <a:gd name="T57" fmla="*/ 1550 h 1741"/>
                <a:gd name="T58" fmla="*/ 1619 w 1943"/>
                <a:gd name="T59" fmla="*/ 1573 h 1741"/>
                <a:gd name="T60" fmla="*/ 1909 w 1943"/>
                <a:gd name="T61" fmla="*/ 1391 h 1741"/>
                <a:gd name="T62" fmla="*/ 1853 w 1943"/>
                <a:gd name="T63" fmla="*/ 1325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3" h="1741">
                  <a:moveTo>
                    <a:pt x="610" y="942"/>
                  </a:moveTo>
                  <a:cubicBezTo>
                    <a:pt x="663" y="834"/>
                    <a:pt x="595" y="753"/>
                    <a:pt x="499" y="724"/>
                  </a:cubicBezTo>
                  <a:cubicBezTo>
                    <a:pt x="444" y="822"/>
                    <a:pt x="462" y="914"/>
                    <a:pt x="573" y="954"/>
                  </a:cubicBezTo>
                  <a:cubicBezTo>
                    <a:pt x="530" y="807"/>
                    <a:pt x="530" y="807"/>
                    <a:pt x="530" y="807"/>
                  </a:cubicBezTo>
                  <a:cubicBezTo>
                    <a:pt x="530" y="807"/>
                    <a:pt x="581" y="904"/>
                    <a:pt x="610" y="942"/>
                  </a:cubicBezTo>
                  <a:close/>
                  <a:moveTo>
                    <a:pt x="217" y="905"/>
                  </a:moveTo>
                  <a:cubicBezTo>
                    <a:pt x="168" y="809"/>
                    <a:pt x="73" y="813"/>
                    <a:pt x="0" y="866"/>
                  </a:cubicBezTo>
                  <a:cubicBezTo>
                    <a:pt x="40" y="958"/>
                    <a:pt x="116" y="996"/>
                    <a:pt x="205" y="938"/>
                  </a:cubicBezTo>
                  <a:cubicBezTo>
                    <a:pt x="77" y="889"/>
                    <a:pt x="77" y="889"/>
                    <a:pt x="77" y="889"/>
                  </a:cubicBezTo>
                  <a:cubicBezTo>
                    <a:pt x="77" y="889"/>
                    <a:pt x="174" y="905"/>
                    <a:pt x="217" y="905"/>
                  </a:cubicBezTo>
                  <a:close/>
                  <a:moveTo>
                    <a:pt x="502" y="396"/>
                  </a:moveTo>
                  <a:cubicBezTo>
                    <a:pt x="589" y="337"/>
                    <a:pt x="574" y="247"/>
                    <a:pt x="514" y="182"/>
                  </a:cubicBezTo>
                  <a:cubicBezTo>
                    <a:pt x="429" y="231"/>
                    <a:pt x="402" y="309"/>
                    <a:pt x="468" y="389"/>
                  </a:cubicBezTo>
                  <a:cubicBezTo>
                    <a:pt x="500" y="259"/>
                    <a:pt x="500" y="259"/>
                    <a:pt x="500" y="259"/>
                  </a:cubicBezTo>
                  <a:cubicBezTo>
                    <a:pt x="500" y="259"/>
                    <a:pt x="496" y="355"/>
                    <a:pt x="502" y="396"/>
                  </a:cubicBezTo>
                  <a:close/>
                  <a:moveTo>
                    <a:pt x="952" y="517"/>
                  </a:moveTo>
                  <a:cubicBezTo>
                    <a:pt x="1064" y="487"/>
                    <a:pt x="1081" y="387"/>
                    <a:pt x="1041" y="298"/>
                  </a:cubicBezTo>
                  <a:cubicBezTo>
                    <a:pt x="935" y="319"/>
                    <a:pt x="879" y="391"/>
                    <a:pt x="919" y="498"/>
                  </a:cubicBezTo>
                  <a:cubicBezTo>
                    <a:pt x="1000" y="373"/>
                    <a:pt x="1000" y="373"/>
                    <a:pt x="1000" y="373"/>
                  </a:cubicBezTo>
                  <a:cubicBezTo>
                    <a:pt x="1000" y="373"/>
                    <a:pt x="961" y="472"/>
                    <a:pt x="952" y="517"/>
                  </a:cubicBezTo>
                  <a:close/>
                  <a:moveTo>
                    <a:pt x="1140" y="840"/>
                  </a:moveTo>
                  <a:cubicBezTo>
                    <a:pt x="1227" y="763"/>
                    <a:pt x="1196" y="666"/>
                    <a:pt x="1121" y="604"/>
                  </a:cubicBezTo>
                  <a:cubicBezTo>
                    <a:pt x="1035" y="670"/>
                    <a:pt x="1017" y="760"/>
                    <a:pt x="1102" y="837"/>
                  </a:cubicBezTo>
                  <a:cubicBezTo>
                    <a:pt x="1118" y="690"/>
                    <a:pt x="1118" y="690"/>
                    <a:pt x="1118" y="690"/>
                  </a:cubicBezTo>
                  <a:cubicBezTo>
                    <a:pt x="1118" y="690"/>
                    <a:pt x="1127" y="795"/>
                    <a:pt x="1140" y="840"/>
                  </a:cubicBezTo>
                  <a:close/>
                  <a:moveTo>
                    <a:pt x="1781" y="850"/>
                  </a:moveTo>
                  <a:cubicBezTo>
                    <a:pt x="1880" y="875"/>
                    <a:pt x="1935" y="804"/>
                    <a:pt x="1943" y="719"/>
                  </a:cubicBezTo>
                  <a:cubicBezTo>
                    <a:pt x="1852" y="690"/>
                    <a:pt x="1778" y="722"/>
                    <a:pt x="1764" y="821"/>
                  </a:cubicBezTo>
                  <a:cubicBezTo>
                    <a:pt x="1878" y="759"/>
                    <a:pt x="1878" y="759"/>
                    <a:pt x="1878" y="759"/>
                  </a:cubicBezTo>
                  <a:cubicBezTo>
                    <a:pt x="1878" y="759"/>
                    <a:pt x="1807" y="819"/>
                    <a:pt x="1781" y="850"/>
                  </a:cubicBezTo>
                  <a:close/>
                  <a:moveTo>
                    <a:pt x="1378" y="522"/>
                  </a:moveTo>
                  <a:cubicBezTo>
                    <a:pt x="1454" y="433"/>
                    <a:pt x="1410" y="341"/>
                    <a:pt x="1327" y="290"/>
                  </a:cubicBezTo>
                  <a:cubicBezTo>
                    <a:pt x="1252" y="368"/>
                    <a:pt x="1246" y="459"/>
                    <a:pt x="1340" y="524"/>
                  </a:cubicBezTo>
                  <a:cubicBezTo>
                    <a:pt x="1336" y="376"/>
                    <a:pt x="1336" y="376"/>
                    <a:pt x="1336" y="376"/>
                  </a:cubicBezTo>
                  <a:cubicBezTo>
                    <a:pt x="1336" y="376"/>
                    <a:pt x="1360" y="479"/>
                    <a:pt x="1378" y="522"/>
                  </a:cubicBezTo>
                  <a:close/>
                  <a:moveTo>
                    <a:pt x="1219" y="191"/>
                  </a:moveTo>
                  <a:cubicBezTo>
                    <a:pt x="1329" y="182"/>
                    <a:pt x="1362" y="90"/>
                    <a:pt x="1340" y="0"/>
                  </a:cubicBezTo>
                  <a:cubicBezTo>
                    <a:pt x="1236" y="2"/>
                    <a:pt x="1171" y="59"/>
                    <a:pt x="1191" y="167"/>
                  </a:cubicBezTo>
                  <a:cubicBezTo>
                    <a:pt x="1288" y="64"/>
                    <a:pt x="1288" y="64"/>
                    <a:pt x="1288" y="64"/>
                  </a:cubicBezTo>
                  <a:cubicBezTo>
                    <a:pt x="1288" y="64"/>
                    <a:pt x="1235" y="150"/>
                    <a:pt x="1219" y="191"/>
                  </a:cubicBezTo>
                  <a:close/>
                  <a:moveTo>
                    <a:pt x="1621" y="495"/>
                  </a:moveTo>
                  <a:cubicBezTo>
                    <a:pt x="1685" y="592"/>
                    <a:pt x="1786" y="576"/>
                    <a:pt x="1858" y="511"/>
                  </a:cubicBezTo>
                  <a:cubicBezTo>
                    <a:pt x="1804" y="416"/>
                    <a:pt x="1718" y="386"/>
                    <a:pt x="1629" y="458"/>
                  </a:cubicBezTo>
                  <a:cubicBezTo>
                    <a:pt x="1773" y="495"/>
                    <a:pt x="1773" y="495"/>
                    <a:pt x="1773" y="495"/>
                  </a:cubicBezTo>
                  <a:cubicBezTo>
                    <a:pt x="1773" y="495"/>
                    <a:pt x="1667" y="490"/>
                    <a:pt x="1621" y="495"/>
                  </a:cubicBezTo>
                  <a:close/>
                  <a:moveTo>
                    <a:pt x="282" y="1319"/>
                  </a:moveTo>
                  <a:cubicBezTo>
                    <a:pt x="226" y="1227"/>
                    <a:pt x="133" y="1238"/>
                    <a:pt x="63" y="1295"/>
                  </a:cubicBezTo>
                  <a:cubicBezTo>
                    <a:pt x="110" y="1385"/>
                    <a:pt x="188" y="1417"/>
                    <a:pt x="273" y="1353"/>
                  </a:cubicBezTo>
                  <a:cubicBezTo>
                    <a:pt x="141" y="1313"/>
                    <a:pt x="141" y="1313"/>
                    <a:pt x="141" y="1313"/>
                  </a:cubicBezTo>
                  <a:cubicBezTo>
                    <a:pt x="141" y="1313"/>
                    <a:pt x="239" y="1323"/>
                    <a:pt x="282" y="1319"/>
                  </a:cubicBezTo>
                  <a:close/>
                  <a:moveTo>
                    <a:pt x="477" y="1302"/>
                  </a:moveTo>
                  <a:cubicBezTo>
                    <a:pt x="440" y="1416"/>
                    <a:pt x="518" y="1487"/>
                    <a:pt x="617" y="1503"/>
                  </a:cubicBezTo>
                  <a:cubicBezTo>
                    <a:pt x="658" y="1399"/>
                    <a:pt x="628" y="1310"/>
                    <a:pt x="512" y="1285"/>
                  </a:cubicBezTo>
                  <a:cubicBezTo>
                    <a:pt x="575" y="1425"/>
                    <a:pt x="575" y="1425"/>
                    <a:pt x="575" y="1425"/>
                  </a:cubicBezTo>
                  <a:cubicBezTo>
                    <a:pt x="575" y="1425"/>
                    <a:pt x="511" y="1336"/>
                    <a:pt x="477" y="1302"/>
                  </a:cubicBezTo>
                  <a:close/>
                  <a:moveTo>
                    <a:pt x="1619" y="1573"/>
                  </a:moveTo>
                  <a:cubicBezTo>
                    <a:pt x="1606" y="1689"/>
                    <a:pt x="1694" y="1741"/>
                    <a:pt x="1792" y="1736"/>
                  </a:cubicBezTo>
                  <a:cubicBezTo>
                    <a:pt x="1810" y="1629"/>
                    <a:pt x="1763" y="1550"/>
                    <a:pt x="1649" y="1550"/>
                  </a:cubicBezTo>
                  <a:cubicBezTo>
                    <a:pt x="1736" y="1670"/>
                    <a:pt x="1736" y="1670"/>
                    <a:pt x="1736" y="1670"/>
                  </a:cubicBezTo>
                  <a:cubicBezTo>
                    <a:pt x="1736" y="1670"/>
                    <a:pt x="1658" y="1598"/>
                    <a:pt x="1619" y="1573"/>
                  </a:cubicBezTo>
                  <a:close/>
                  <a:moveTo>
                    <a:pt x="1736" y="1228"/>
                  </a:moveTo>
                  <a:cubicBezTo>
                    <a:pt x="1723" y="1344"/>
                    <a:pt x="1812" y="1395"/>
                    <a:pt x="1909" y="1391"/>
                  </a:cubicBezTo>
                  <a:cubicBezTo>
                    <a:pt x="1927" y="1283"/>
                    <a:pt x="1881" y="1205"/>
                    <a:pt x="1766" y="1204"/>
                  </a:cubicBezTo>
                  <a:cubicBezTo>
                    <a:pt x="1853" y="1325"/>
                    <a:pt x="1853" y="1325"/>
                    <a:pt x="1853" y="1325"/>
                  </a:cubicBezTo>
                  <a:cubicBezTo>
                    <a:pt x="1853" y="1325"/>
                    <a:pt x="1775" y="1253"/>
                    <a:pt x="1736" y="1228"/>
                  </a:cubicBezTo>
                  <a:close/>
                </a:path>
              </a:pathLst>
            </a:custGeom>
            <a:grpFill/>
            <a:ln>
              <a:solidFill>
                <a:srgbClr val="ABB3CC"/>
              </a:solidFill>
            </a:ln>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defTabSz="685800" eaLnBrk="1" hangingPunct="1">
                <a:defRPr/>
              </a:pPr>
              <a:endParaRPr lang="en-GB" sz="1350" dirty="0">
                <a:solidFill>
                  <a:srgbClr val="24487E"/>
                </a:solidFill>
              </a:endParaRPr>
            </a:p>
          </p:txBody>
        </p:sp>
        <p:sp>
          <p:nvSpPr>
            <p:cNvPr id="24" name="Freeform 7">
              <a:extLst>
                <a:ext uri="{FF2B5EF4-FFF2-40B4-BE49-F238E27FC236}">
                  <a16:creationId xmlns:a16="http://schemas.microsoft.com/office/drawing/2014/main" id="{352D307B-881B-4C4C-8A41-C047778A1380}"/>
                </a:ext>
              </a:extLst>
            </p:cNvPr>
            <p:cNvSpPr>
              <a:spLocks noEditPoints="1"/>
            </p:cNvSpPr>
            <p:nvPr/>
          </p:nvSpPr>
          <p:spPr bwMode="auto">
            <a:xfrm>
              <a:off x="582613" y="568325"/>
              <a:ext cx="3848100" cy="4433887"/>
            </a:xfrm>
            <a:custGeom>
              <a:avLst/>
              <a:gdLst>
                <a:gd name="T0" fmla="*/ 0 w 2133"/>
                <a:gd name="T1" fmla="*/ 2456 h 2456"/>
                <a:gd name="T2" fmla="*/ 2133 w 2133"/>
                <a:gd name="T3" fmla="*/ 2451 h 2456"/>
                <a:gd name="T4" fmla="*/ 1651 w 2133"/>
                <a:gd name="T5" fmla="*/ 2337 h 2456"/>
                <a:gd name="T6" fmla="*/ 1148 w 2133"/>
                <a:gd name="T7" fmla="*/ 2124 h 2456"/>
                <a:gd name="T8" fmla="*/ 1187 w 2133"/>
                <a:gd name="T9" fmla="*/ 1571 h 2456"/>
                <a:gd name="T10" fmla="*/ 1482 w 2133"/>
                <a:gd name="T11" fmla="*/ 1654 h 2456"/>
                <a:gd name="T12" fmla="*/ 1580 w 2133"/>
                <a:gd name="T13" fmla="*/ 1840 h 2456"/>
                <a:gd name="T14" fmla="*/ 1466 w 2133"/>
                <a:gd name="T15" fmla="*/ 1565 h 2456"/>
                <a:gd name="T16" fmla="*/ 1836 w 2133"/>
                <a:gd name="T17" fmla="*/ 1651 h 2456"/>
                <a:gd name="T18" fmla="*/ 1414 w 2133"/>
                <a:gd name="T19" fmla="*/ 1521 h 2456"/>
                <a:gd name="T20" fmla="*/ 1208 w 2133"/>
                <a:gd name="T21" fmla="*/ 1478 h 2456"/>
                <a:gd name="T22" fmla="*/ 1251 w 2133"/>
                <a:gd name="T23" fmla="*/ 1237 h 2456"/>
                <a:gd name="T24" fmla="*/ 1684 w 2133"/>
                <a:gd name="T25" fmla="*/ 1349 h 2456"/>
                <a:gd name="T26" fmla="*/ 1453 w 2133"/>
                <a:gd name="T27" fmla="*/ 1002 h 2456"/>
                <a:gd name="T28" fmla="*/ 1630 w 2133"/>
                <a:gd name="T29" fmla="*/ 977 h 2456"/>
                <a:gd name="T30" fmla="*/ 1820 w 2133"/>
                <a:gd name="T31" fmla="*/ 1015 h 2456"/>
                <a:gd name="T32" fmla="*/ 1270 w 2133"/>
                <a:gd name="T33" fmla="*/ 1039 h 2456"/>
                <a:gd name="T34" fmla="*/ 1421 w 2133"/>
                <a:gd name="T35" fmla="*/ 668 h 2456"/>
                <a:gd name="T36" fmla="*/ 1733 w 2133"/>
                <a:gd name="T37" fmla="*/ 406 h 2456"/>
                <a:gd name="T38" fmla="*/ 1301 w 2133"/>
                <a:gd name="T39" fmla="*/ 736 h 2456"/>
                <a:gd name="T40" fmla="*/ 1142 w 2133"/>
                <a:gd name="T41" fmla="*/ 0 h 2456"/>
                <a:gd name="T42" fmla="*/ 1252 w 2133"/>
                <a:gd name="T43" fmla="*/ 819 h 2456"/>
                <a:gd name="T44" fmla="*/ 1176 w 2133"/>
                <a:gd name="T45" fmla="*/ 1122 h 2456"/>
                <a:gd name="T46" fmla="*/ 905 w 2133"/>
                <a:gd name="T47" fmla="*/ 674 h 2456"/>
                <a:gd name="T48" fmla="*/ 971 w 2133"/>
                <a:gd name="T49" fmla="*/ 968 h 2456"/>
                <a:gd name="T50" fmla="*/ 1139 w 2133"/>
                <a:gd name="T51" fmla="*/ 1346 h 2456"/>
                <a:gd name="T52" fmla="*/ 934 w 2133"/>
                <a:gd name="T53" fmla="*/ 1565 h 2456"/>
                <a:gd name="T54" fmla="*/ 757 w 2133"/>
                <a:gd name="T55" fmla="*/ 1233 h 2456"/>
                <a:gd name="T56" fmla="*/ 852 w 2133"/>
                <a:gd name="T57" fmla="*/ 593 h 2456"/>
                <a:gd name="T58" fmla="*/ 602 w 2133"/>
                <a:gd name="T59" fmla="*/ 124 h 2456"/>
                <a:gd name="T60" fmla="*/ 789 w 2133"/>
                <a:gd name="T61" fmla="*/ 569 h 2456"/>
                <a:gd name="T62" fmla="*/ 786 w 2133"/>
                <a:gd name="T63" fmla="*/ 825 h 2456"/>
                <a:gd name="T64" fmla="*/ 299 w 2133"/>
                <a:gd name="T65" fmla="*/ 369 h 2456"/>
                <a:gd name="T66" fmla="*/ 765 w 2133"/>
                <a:gd name="T67" fmla="*/ 911 h 2456"/>
                <a:gd name="T68" fmla="*/ 681 w 2133"/>
                <a:gd name="T69" fmla="*/ 1185 h 2456"/>
                <a:gd name="T70" fmla="*/ 452 w 2133"/>
                <a:gd name="T71" fmla="*/ 1081 h 2456"/>
                <a:gd name="T72" fmla="*/ 66 w 2133"/>
                <a:gd name="T73" fmla="*/ 786 h 2456"/>
                <a:gd name="T74" fmla="*/ 382 w 2133"/>
                <a:gd name="T75" fmla="*/ 1078 h 2456"/>
                <a:gd name="T76" fmla="*/ 56 w 2133"/>
                <a:gd name="T77" fmla="*/ 1262 h 2456"/>
                <a:gd name="T78" fmla="*/ 603 w 2133"/>
                <a:gd name="T79" fmla="*/ 1220 h 2456"/>
                <a:gd name="T80" fmla="*/ 219 w 2133"/>
                <a:gd name="T81" fmla="*/ 1634 h 2456"/>
                <a:gd name="T82" fmla="*/ 377 w 2133"/>
                <a:gd name="T83" fmla="*/ 1389 h 2456"/>
                <a:gd name="T84" fmla="*/ 648 w 2133"/>
                <a:gd name="T85" fmla="*/ 1303 h 2456"/>
                <a:gd name="T86" fmla="*/ 693 w 2133"/>
                <a:gd name="T87" fmla="*/ 1573 h 2456"/>
                <a:gd name="T88" fmla="*/ 761 w 2133"/>
                <a:gd name="T89" fmla="*/ 2100 h 2456"/>
                <a:gd name="T90" fmla="*/ 477 w 2133"/>
                <a:gd name="T91" fmla="*/ 2337 h 2456"/>
                <a:gd name="T92" fmla="*/ 0 w 2133"/>
                <a:gd name="T93" fmla="*/ 2456 h 2456"/>
                <a:gd name="T94" fmla="*/ 932 w 2133"/>
                <a:gd name="T95" fmla="*/ 1237 h 2456"/>
                <a:gd name="T96" fmla="*/ 1042 w 2133"/>
                <a:gd name="T97" fmla="*/ 1347 h 2456"/>
                <a:gd name="T98" fmla="*/ 932 w 2133"/>
                <a:gd name="T99" fmla="*/ 1458 h 2456"/>
                <a:gd name="T100" fmla="*/ 822 w 2133"/>
                <a:gd name="T101" fmla="*/ 1347 h 2456"/>
                <a:gd name="T102" fmla="*/ 932 w 2133"/>
                <a:gd name="T103" fmla="*/ 1237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3" h="2456">
                  <a:moveTo>
                    <a:pt x="0" y="2456"/>
                  </a:moveTo>
                  <a:cubicBezTo>
                    <a:pt x="800" y="2370"/>
                    <a:pt x="1472" y="2416"/>
                    <a:pt x="2133" y="2451"/>
                  </a:cubicBezTo>
                  <a:cubicBezTo>
                    <a:pt x="2133" y="2451"/>
                    <a:pt x="1854" y="2366"/>
                    <a:pt x="1651" y="2337"/>
                  </a:cubicBezTo>
                  <a:cubicBezTo>
                    <a:pt x="1448" y="2309"/>
                    <a:pt x="1211" y="2340"/>
                    <a:pt x="1148" y="2124"/>
                  </a:cubicBezTo>
                  <a:cubicBezTo>
                    <a:pt x="1075" y="1908"/>
                    <a:pt x="1129" y="1650"/>
                    <a:pt x="1187" y="1571"/>
                  </a:cubicBezTo>
                  <a:cubicBezTo>
                    <a:pt x="1245" y="1492"/>
                    <a:pt x="1433" y="1572"/>
                    <a:pt x="1482" y="1654"/>
                  </a:cubicBezTo>
                  <a:cubicBezTo>
                    <a:pt x="1531" y="1736"/>
                    <a:pt x="1580" y="1840"/>
                    <a:pt x="1580" y="1840"/>
                  </a:cubicBezTo>
                  <a:cubicBezTo>
                    <a:pt x="1561" y="1724"/>
                    <a:pt x="1539" y="1658"/>
                    <a:pt x="1466" y="1565"/>
                  </a:cubicBezTo>
                  <a:cubicBezTo>
                    <a:pt x="1594" y="1527"/>
                    <a:pt x="1728" y="1588"/>
                    <a:pt x="1836" y="1651"/>
                  </a:cubicBezTo>
                  <a:cubicBezTo>
                    <a:pt x="1725" y="1509"/>
                    <a:pt x="1584" y="1485"/>
                    <a:pt x="1414" y="1521"/>
                  </a:cubicBezTo>
                  <a:cubicBezTo>
                    <a:pt x="1350" y="1479"/>
                    <a:pt x="1284" y="1464"/>
                    <a:pt x="1208" y="1478"/>
                  </a:cubicBezTo>
                  <a:cubicBezTo>
                    <a:pt x="1208" y="1478"/>
                    <a:pt x="1250" y="1317"/>
                    <a:pt x="1251" y="1237"/>
                  </a:cubicBezTo>
                  <a:cubicBezTo>
                    <a:pt x="1255" y="975"/>
                    <a:pt x="1602" y="962"/>
                    <a:pt x="1684" y="1349"/>
                  </a:cubicBezTo>
                  <a:cubicBezTo>
                    <a:pt x="1683" y="1154"/>
                    <a:pt x="1639" y="1068"/>
                    <a:pt x="1453" y="1002"/>
                  </a:cubicBezTo>
                  <a:cubicBezTo>
                    <a:pt x="1453" y="1002"/>
                    <a:pt x="1559" y="965"/>
                    <a:pt x="1630" y="977"/>
                  </a:cubicBezTo>
                  <a:cubicBezTo>
                    <a:pt x="1701" y="989"/>
                    <a:pt x="1820" y="1015"/>
                    <a:pt x="1820" y="1015"/>
                  </a:cubicBezTo>
                  <a:cubicBezTo>
                    <a:pt x="1652" y="885"/>
                    <a:pt x="1427" y="939"/>
                    <a:pt x="1270" y="1039"/>
                  </a:cubicBezTo>
                  <a:cubicBezTo>
                    <a:pt x="1270" y="1039"/>
                    <a:pt x="1296" y="840"/>
                    <a:pt x="1421" y="668"/>
                  </a:cubicBezTo>
                  <a:cubicBezTo>
                    <a:pt x="1546" y="495"/>
                    <a:pt x="1733" y="406"/>
                    <a:pt x="1733" y="406"/>
                  </a:cubicBezTo>
                  <a:cubicBezTo>
                    <a:pt x="1503" y="495"/>
                    <a:pt x="1454" y="560"/>
                    <a:pt x="1301" y="736"/>
                  </a:cubicBezTo>
                  <a:cubicBezTo>
                    <a:pt x="1098" y="546"/>
                    <a:pt x="1112" y="270"/>
                    <a:pt x="1142" y="0"/>
                  </a:cubicBezTo>
                  <a:cubicBezTo>
                    <a:pt x="1017" y="307"/>
                    <a:pt x="1145" y="699"/>
                    <a:pt x="1252" y="819"/>
                  </a:cubicBezTo>
                  <a:cubicBezTo>
                    <a:pt x="1204" y="861"/>
                    <a:pt x="1173" y="1055"/>
                    <a:pt x="1176" y="1122"/>
                  </a:cubicBezTo>
                  <a:cubicBezTo>
                    <a:pt x="1009" y="959"/>
                    <a:pt x="935" y="898"/>
                    <a:pt x="905" y="674"/>
                  </a:cubicBezTo>
                  <a:cubicBezTo>
                    <a:pt x="905" y="674"/>
                    <a:pt x="869" y="798"/>
                    <a:pt x="971" y="968"/>
                  </a:cubicBezTo>
                  <a:cubicBezTo>
                    <a:pt x="1072" y="1138"/>
                    <a:pt x="1158" y="1241"/>
                    <a:pt x="1139" y="1346"/>
                  </a:cubicBezTo>
                  <a:cubicBezTo>
                    <a:pt x="1121" y="1451"/>
                    <a:pt x="1052" y="1570"/>
                    <a:pt x="934" y="1565"/>
                  </a:cubicBezTo>
                  <a:cubicBezTo>
                    <a:pt x="815" y="1559"/>
                    <a:pt x="702" y="1459"/>
                    <a:pt x="757" y="1233"/>
                  </a:cubicBezTo>
                  <a:cubicBezTo>
                    <a:pt x="813" y="1006"/>
                    <a:pt x="902" y="838"/>
                    <a:pt x="852" y="593"/>
                  </a:cubicBezTo>
                  <a:cubicBezTo>
                    <a:pt x="802" y="348"/>
                    <a:pt x="602" y="124"/>
                    <a:pt x="602" y="124"/>
                  </a:cubicBezTo>
                  <a:cubicBezTo>
                    <a:pt x="602" y="124"/>
                    <a:pt x="773" y="411"/>
                    <a:pt x="789" y="569"/>
                  </a:cubicBezTo>
                  <a:cubicBezTo>
                    <a:pt x="805" y="727"/>
                    <a:pt x="786" y="825"/>
                    <a:pt x="786" y="825"/>
                  </a:cubicBezTo>
                  <a:cubicBezTo>
                    <a:pt x="573" y="773"/>
                    <a:pt x="386" y="564"/>
                    <a:pt x="299" y="369"/>
                  </a:cubicBezTo>
                  <a:cubicBezTo>
                    <a:pt x="369" y="655"/>
                    <a:pt x="522" y="771"/>
                    <a:pt x="765" y="911"/>
                  </a:cubicBezTo>
                  <a:cubicBezTo>
                    <a:pt x="755" y="1002"/>
                    <a:pt x="707" y="1095"/>
                    <a:pt x="681" y="1185"/>
                  </a:cubicBezTo>
                  <a:cubicBezTo>
                    <a:pt x="616" y="1120"/>
                    <a:pt x="558" y="1088"/>
                    <a:pt x="452" y="1081"/>
                  </a:cubicBezTo>
                  <a:cubicBezTo>
                    <a:pt x="371" y="886"/>
                    <a:pt x="248" y="829"/>
                    <a:pt x="66" y="786"/>
                  </a:cubicBezTo>
                  <a:cubicBezTo>
                    <a:pt x="176" y="846"/>
                    <a:pt x="336" y="956"/>
                    <a:pt x="382" y="1078"/>
                  </a:cubicBezTo>
                  <a:cubicBezTo>
                    <a:pt x="260" y="1073"/>
                    <a:pt x="94" y="1119"/>
                    <a:pt x="56" y="1262"/>
                  </a:cubicBezTo>
                  <a:cubicBezTo>
                    <a:pt x="182" y="1081"/>
                    <a:pt x="408" y="1071"/>
                    <a:pt x="603" y="1220"/>
                  </a:cubicBezTo>
                  <a:cubicBezTo>
                    <a:pt x="430" y="1236"/>
                    <a:pt x="235" y="1447"/>
                    <a:pt x="219" y="1634"/>
                  </a:cubicBezTo>
                  <a:cubicBezTo>
                    <a:pt x="219" y="1634"/>
                    <a:pt x="287" y="1465"/>
                    <a:pt x="377" y="1389"/>
                  </a:cubicBezTo>
                  <a:cubicBezTo>
                    <a:pt x="487" y="1277"/>
                    <a:pt x="640" y="1274"/>
                    <a:pt x="648" y="1303"/>
                  </a:cubicBezTo>
                  <a:cubicBezTo>
                    <a:pt x="656" y="1332"/>
                    <a:pt x="638" y="1434"/>
                    <a:pt x="693" y="1573"/>
                  </a:cubicBezTo>
                  <a:cubicBezTo>
                    <a:pt x="748" y="1713"/>
                    <a:pt x="827" y="1947"/>
                    <a:pt x="761" y="2100"/>
                  </a:cubicBezTo>
                  <a:cubicBezTo>
                    <a:pt x="695" y="2253"/>
                    <a:pt x="609" y="2316"/>
                    <a:pt x="477" y="2337"/>
                  </a:cubicBezTo>
                  <a:cubicBezTo>
                    <a:pt x="345" y="2358"/>
                    <a:pt x="322" y="2350"/>
                    <a:pt x="0" y="2456"/>
                  </a:cubicBezTo>
                  <a:close/>
                  <a:moveTo>
                    <a:pt x="932" y="1237"/>
                  </a:moveTo>
                  <a:cubicBezTo>
                    <a:pt x="993" y="1237"/>
                    <a:pt x="1042" y="1287"/>
                    <a:pt x="1042" y="1347"/>
                  </a:cubicBezTo>
                  <a:cubicBezTo>
                    <a:pt x="1042" y="1408"/>
                    <a:pt x="993" y="1458"/>
                    <a:pt x="932" y="1458"/>
                  </a:cubicBezTo>
                  <a:cubicBezTo>
                    <a:pt x="871" y="1458"/>
                    <a:pt x="822" y="1408"/>
                    <a:pt x="822" y="1347"/>
                  </a:cubicBezTo>
                  <a:cubicBezTo>
                    <a:pt x="822" y="1287"/>
                    <a:pt x="871" y="1237"/>
                    <a:pt x="932" y="1237"/>
                  </a:cubicBezTo>
                  <a:close/>
                </a:path>
              </a:pathLst>
            </a:custGeom>
            <a:grpFill/>
            <a:ln>
              <a:solidFill>
                <a:srgbClr val="ABB3CC"/>
              </a:solidFill>
            </a:ln>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defTabSz="685800" eaLnBrk="1" hangingPunct="1">
                <a:defRPr/>
              </a:pPr>
              <a:endParaRPr lang="en-GB" sz="1350" dirty="0">
                <a:solidFill>
                  <a:srgbClr val="24487E"/>
                </a:solidFill>
              </a:endParaRPr>
            </a:p>
          </p:txBody>
        </p:sp>
        <p:sp>
          <p:nvSpPr>
            <p:cNvPr id="25" name="Freeform 8">
              <a:extLst>
                <a:ext uri="{FF2B5EF4-FFF2-40B4-BE49-F238E27FC236}">
                  <a16:creationId xmlns:a16="http://schemas.microsoft.com/office/drawing/2014/main" id="{38198476-4CEA-4034-B106-E14BA6187501}"/>
                </a:ext>
              </a:extLst>
            </p:cNvPr>
            <p:cNvSpPr>
              <a:spLocks/>
            </p:cNvSpPr>
            <p:nvPr/>
          </p:nvSpPr>
          <p:spPr bwMode="auto">
            <a:xfrm>
              <a:off x="800101" y="101601"/>
              <a:ext cx="4386263" cy="4495800"/>
            </a:xfrm>
            <a:custGeom>
              <a:avLst/>
              <a:gdLst>
                <a:gd name="T0" fmla="*/ 1179 w 2431"/>
                <a:gd name="T1" fmla="*/ 0 h 2491"/>
                <a:gd name="T2" fmla="*/ 2431 w 2431"/>
                <a:gd name="T3" fmla="*/ 1252 h 2491"/>
                <a:gd name="T4" fmla="*/ 1361 w 2431"/>
                <a:gd name="T5" fmla="*/ 2491 h 2491"/>
                <a:gd name="T6" fmla="*/ 1399 w 2431"/>
                <a:gd name="T7" fmla="*/ 2258 h 2491"/>
                <a:gd name="T8" fmla="*/ 1774 w 2431"/>
                <a:gd name="T9" fmla="*/ 2167 h 2491"/>
                <a:gd name="T10" fmla="*/ 1951 w 2431"/>
                <a:gd name="T11" fmla="*/ 2072 h 2491"/>
                <a:gd name="T12" fmla="*/ 1943 w 2431"/>
                <a:gd name="T13" fmla="*/ 1938 h 2491"/>
                <a:gd name="T14" fmla="*/ 1996 w 2431"/>
                <a:gd name="T15" fmla="*/ 1839 h 2491"/>
                <a:gd name="T16" fmla="*/ 1919 w 2431"/>
                <a:gd name="T17" fmla="*/ 1786 h 2491"/>
                <a:gd name="T18" fmla="*/ 2030 w 2431"/>
                <a:gd name="T19" fmla="*/ 1707 h 2491"/>
                <a:gd name="T20" fmla="*/ 1979 w 2431"/>
                <a:gd name="T21" fmla="*/ 1611 h 2491"/>
                <a:gd name="T22" fmla="*/ 2098 w 2431"/>
                <a:gd name="T23" fmla="*/ 1491 h 2491"/>
                <a:gd name="T24" fmla="*/ 1869 w 2431"/>
                <a:gd name="T25" fmla="*/ 1182 h 2491"/>
                <a:gd name="T26" fmla="*/ 1183 w 2431"/>
                <a:gd name="T27" fmla="*/ 218 h 2491"/>
                <a:gd name="T28" fmla="*/ 0 w 2431"/>
                <a:gd name="T29" fmla="*/ 829 h 2491"/>
                <a:gd name="T30" fmla="*/ 1179 w 2431"/>
                <a:gd name="T31"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1" h="2491">
                  <a:moveTo>
                    <a:pt x="1179" y="0"/>
                  </a:moveTo>
                  <a:cubicBezTo>
                    <a:pt x="1870" y="0"/>
                    <a:pt x="2431" y="561"/>
                    <a:pt x="2431" y="1252"/>
                  </a:cubicBezTo>
                  <a:cubicBezTo>
                    <a:pt x="2431" y="1882"/>
                    <a:pt x="1966" y="2403"/>
                    <a:pt x="1361" y="2491"/>
                  </a:cubicBezTo>
                  <a:cubicBezTo>
                    <a:pt x="1342" y="2438"/>
                    <a:pt x="1326" y="2343"/>
                    <a:pt x="1399" y="2258"/>
                  </a:cubicBezTo>
                  <a:cubicBezTo>
                    <a:pt x="1507" y="2132"/>
                    <a:pt x="1686" y="2177"/>
                    <a:pt x="1774" y="2167"/>
                  </a:cubicBezTo>
                  <a:cubicBezTo>
                    <a:pt x="1862" y="2157"/>
                    <a:pt x="1962" y="2139"/>
                    <a:pt x="1951" y="2072"/>
                  </a:cubicBezTo>
                  <a:cubicBezTo>
                    <a:pt x="1940" y="2005"/>
                    <a:pt x="1923" y="1966"/>
                    <a:pt x="1943" y="1938"/>
                  </a:cubicBezTo>
                  <a:cubicBezTo>
                    <a:pt x="1964" y="1909"/>
                    <a:pt x="2026" y="1885"/>
                    <a:pt x="1996" y="1839"/>
                  </a:cubicBezTo>
                  <a:cubicBezTo>
                    <a:pt x="1965" y="1793"/>
                    <a:pt x="1919" y="1786"/>
                    <a:pt x="1919" y="1786"/>
                  </a:cubicBezTo>
                  <a:cubicBezTo>
                    <a:pt x="1919" y="1786"/>
                    <a:pt x="2054" y="1763"/>
                    <a:pt x="2030" y="1707"/>
                  </a:cubicBezTo>
                  <a:cubicBezTo>
                    <a:pt x="2007" y="1651"/>
                    <a:pt x="1958" y="1650"/>
                    <a:pt x="1979" y="1611"/>
                  </a:cubicBezTo>
                  <a:cubicBezTo>
                    <a:pt x="2000" y="1571"/>
                    <a:pt x="2124" y="1549"/>
                    <a:pt x="2098" y="1491"/>
                  </a:cubicBezTo>
                  <a:cubicBezTo>
                    <a:pt x="2073" y="1432"/>
                    <a:pt x="1876" y="1330"/>
                    <a:pt x="1869" y="1182"/>
                  </a:cubicBezTo>
                  <a:cubicBezTo>
                    <a:pt x="1848" y="693"/>
                    <a:pt x="1787" y="298"/>
                    <a:pt x="1183" y="218"/>
                  </a:cubicBezTo>
                  <a:cubicBezTo>
                    <a:pt x="642" y="146"/>
                    <a:pt x="201" y="426"/>
                    <a:pt x="0" y="829"/>
                  </a:cubicBezTo>
                  <a:cubicBezTo>
                    <a:pt x="174" y="346"/>
                    <a:pt x="636" y="0"/>
                    <a:pt x="1179" y="0"/>
                  </a:cubicBezTo>
                  <a:close/>
                </a:path>
              </a:pathLst>
            </a:custGeom>
            <a:grpFill/>
            <a:ln>
              <a:solidFill>
                <a:srgbClr val="ABB3CC"/>
              </a:solidFill>
            </a:ln>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defTabSz="685800" eaLnBrk="1" hangingPunct="1">
                <a:defRPr/>
              </a:pPr>
              <a:endParaRPr lang="en-GB" sz="1350" dirty="0">
                <a:solidFill>
                  <a:srgbClr val="24487E"/>
                </a:solidFill>
              </a:endParaRPr>
            </a:p>
          </p:txBody>
        </p:sp>
      </p:grpSp>
      <p:grpSp>
        <p:nvGrpSpPr>
          <p:cNvPr id="36867" name="Group 3">
            <a:extLst>
              <a:ext uri="{FF2B5EF4-FFF2-40B4-BE49-F238E27FC236}">
                <a16:creationId xmlns:a16="http://schemas.microsoft.com/office/drawing/2014/main" id="{2E2A62CA-1040-4044-98C8-BF890F866437}"/>
              </a:ext>
            </a:extLst>
          </p:cNvPr>
          <p:cNvGrpSpPr>
            <a:grpSpLocks/>
          </p:cNvGrpSpPr>
          <p:nvPr/>
        </p:nvGrpSpPr>
        <p:grpSpPr bwMode="auto">
          <a:xfrm>
            <a:off x="695121" y="1530350"/>
            <a:ext cx="2694849" cy="4800648"/>
            <a:chOff x="702215" y="872724"/>
            <a:chExt cx="2309421" cy="3238607"/>
          </a:xfrm>
          <a:solidFill>
            <a:srgbClr val="B1C8DF"/>
          </a:solidFill>
        </p:grpSpPr>
        <p:sp>
          <p:nvSpPr>
            <p:cNvPr id="5" name="Rounded Rectangle 4">
              <a:extLst>
                <a:ext uri="{FF2B5EF4-FFF2-40B4-BE49-F238E27FC236}">
                  <a16:creationId xmlns:a16="http://schemas.microsoft.com/office/drawing/2014/main" id="{22E1D54B-14FD-4DAB-8455-64FF95B12A66}"/>
                </a:ext>
              </a:extLst>
            </p:cNvPr>
            <p:cNvSpPr/>
            <p:nvPr/>
          </p:nvSpPr>
          <p:spPr>
            <a:xfrm>
              <a:off x="707034" y="872724"/>
              <a:ext cx="2304602" cy="1277651"/>
            </a:xfrm>
            <a:prstGeom prst="roundRect">
              <a:avLst/>
            </a:prstGeom>
            <a:solidFill>
              <a:srgbClr val="B1C8DF">
                <a:alpha val="75000"/>
              </a:srgb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a:defRPr/>
              </a:pPr>
              <a:r>
                <a:rPr lang="en-GB" sz="1700" dirty="0">
                  <a:solidFill>
                    <a:srgbClr val="1C366B"/>
                  </a:solidFill>
                  <a:latin typeface="Open Sans" panose="020B0606030504020204" pitchFamily="34" charset="0"/>
                  <a:ea typeface="Open Sans" panose="020B0606030504020204" pitchFamily="34" charset="0"/>
                  <a:cs typeface="Open Sans" panose="020B0606030504020204" pitchFamily="34" charset="0"/>
                </a:rPr>
                <a:t>Unprecedented </a:t>
              </a:r>
              <a:br>
                <a:rPr lang="en-GB" sz="1700" dirty="0">
                  <a:solidFill>
                    <a:srgbClr val="1C366B"/>
                  </a:solidFill>
                  <a:latin typeface="Open Sans" panose="020B0606030504020204" pitchFamily="34" charset="0"/>
                  <a:ea typeface="Open Sans" panose="020B0606030504020204" pitchFamily="34" charset="0"/>
                  <a:cs typeface="Open Sans" panose="020B0606030504020204" pitchFamily="34" charset="0"/>
                </a:rPr>
              </a:br>
              <a:r>
                <a:rPr lang="en-GB" sz="1700" dirty="0">
                  <a:solidFill>
                    <a:srgbClr val="1C366B"/>
                  </a:solidFill>
                  <a:latin typeface="Open Sans" panose="020B0606030504020204" pitchFamily="34" charset="0"/>
                  <a:ea typeface="Open Sans" panose="020B0606030504020204" pitchFamily="34" charset="0"/>
                  <a:cs typeface="Open Sans" panose="020B0606030504020204" pitchFamily="34" charset="0"/>
                </a:rPr>
                <a:t>work in unprecedented times</a:t>
              </a:r>
            </a:p>
            <a:p>
              <a:pPr marL="285750" indent="-285750">
                <a:buFont typeface="Arial" panose="020B0604020202020204" pitchFamily="34" charset="0"/>
                <a:buChar char="•"/>
                <a:defRPr/>
              </a:pPr>
              <a:endParaRPr lang="en-GB" sz="1700" dirty="0">
                <a:solidFill>
                  <a:srgbClr val="1C366B"/>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GB" sz="1700" dirty="0">
                  <a:solidFill>
                    <a:srgbClr val="1C366B"/>
                  </a:solidFill>
                  <a:latin typeface="Open Sans" panose="020B0606030504020204" pitchFamily="34" charset="0"/>
                  <a:ea typeface="Open Sans" panose="020B0606030504020204" pitchFamily="34" charset="0"/>
                  <a:cs typeface="Open Sans" panose="020B0606030504020204" pitchFamily="34" charset="0"/>
                </a:rPr>
                <a:t>It is okay to not be okay</a:t>
              </a:r>
            </a:p>
          </p:txBody>
        </p:sp>
        <p:sp>
          <p:nvSpPr>
            <p:cNvPr id="27" name="Rounded Rectangle 26">
              <a:extLst>
                <a:ext uri="{FF2B5EF4-FFF2-40B4-BE49-F238E27FC236}">
                  <a16:creationId xmlns:a16="http://schemas.microsoft.com/office/drawing/2014/main" id="{31BE3F5A-1E0D-4549-BAE2-B384F0E1C439}"/>
                </a:ext>
              </a:extLst>
            </p:cNvPr>
            <p:cNvSpPr/>
            <p:nvPr/>
          </p:nvSpPr>
          <p:spPr>
            <a:xfrm>
              <a:off x="702215" y="2833680"/>
              <a:ext cx="2304602" cy="1277651"/>
            </a:xfrm>
            <a:prstGeom prst="roundRect">
              <a:avLst/>
            </a:prstGeom>
            <a:solidFill>
              <a:srgbClr val="B1C8DF">
                <a:alpha val="50000"/>
              </a:srgb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a:defRPr/>
              </a:pPr>
              <a:r>
                <a:rPr lang="en-GB" sz="1700" dirty="0">
                  <a:solidFill>
                    <a:srgbClr val="1C366B"/>
                  </a:solidFill>
                  <a:latin typeface="Open Sans" panose="020B0606030504020204" pitchFamily="34" charset="0"/>
                  <a:ea typeface="Open Sans" panose="020B0606030504020204" pitchFamily="34" charset="0"/>
                  <a:cs typeface="Open Sans" panose="020B0606030504020204" pitchFamily="34" charset="0"/>
                </a:rPr>
                <a:t>Normalising the range of emotions you and others may be experiencing</a:t>
              </a:r>
            </a:p>
          </p:txBody>
        </p:sp>
      </p:grpSp>
      <p:grpSp>
        <p:nvGrpSpPr>
          <p:cNvPr id="36868" name="Group 5">
            <a:extLst>
              <a:ext uri="{FF2B5EF4-FFF2-40B4-BE49-F238E27FC236}">
                <a16:creationId xmlns:a16="http://schemas.microsoft.com/office/drawing/2014/main" id="{10F114B8-07DF-4226-8A6C-2303CFC61929}"/>
              </a:ext>
            </a:extLst>
          </p:cNvPr>
          <p:cNvGrpSpPr>
            <a:grpSpLocks/>
          </p:cNvGrpSpPr>
          <p:nvPr/>
        </p:nvGrpSpPr>
        <p:grpSpPr bwMode="auto">
          <a:xfrm>
            <a:off x="5778930" y="1530350"/>
            <a:ext cx="2971800" cy="4815418"/>
            <a:chOff x="5932559" y="875893"/>
            <a:chExt cx="2304450" cy="3240436"/>
          </a:xfrm>
        </p:grpSpPr>
        <p:sp>
          <p:nvSpPr>
            <p:cNvPr id="28" name="Rounded Rectangle 27">
              <a:extLst>
                <a:ext uri="{FF2B5EF4-FFF2-40B4-BE49-F238E27FC236}">
                  <a16:creationId xmlns:a16="http://schemas.microsoft.com/office/drawing/2014/main" id="{1DEA7AFE-62D4-4F1B-AED4-3E767AC85ECB}"/>
                </a:ext>
              </a:extLst>
            </p:cNvPr>
            <p:cNvSpPr/>
            <p:nvPr/>
          </p:nvSpPr>
          <p:spPr>
            <a:xfrm>
              <a:off x="5932559" y="2834399"/>
              <a:ext cx="2304450" cy="1281930"/>
            </a:xfrm>
            <a:prstGeom prst="roundRect">
              <a:avLst/>
            </a:prstGeom>
            <a:solidFill>
              <a:srgbClr val="B1C8DF">
                <a:alpha val="75000"/>
              </a:srgb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a:defRPr/>
              </a:pPr>
              <a:r>
                <a:rPr lang="en-GB" altLang="en-US" sz="1700" dirty="0">
                  <a:solidFill>
                    <a:srgbClr val="1C366B"/>
                  </a:solidFill>
                  <a:latin typeface="Open Sans" panose="020B0606030504020204" pitchFamily="34" charset="0"/>
                  <a:ea typeface="Open Sans" panose="020B0606030504020204" pitchFamily="34" charset="0"/>
                  <a:cs typeface="Open Sans" panose="020B0606030504020204" pitchFamily="34" charset="0"/>
                </a:rPr>
                <a:t>All emotions are important; positive or negative</a:t>
              </a:r>
            </a:p>
          </p:txBody>
        </p:sp>
        <p:sp>
          <p:nvSpPr>
            <p:cNvPr id="30" name="Rounded Rectangle 29">
              <a:extLst>
                <a:ext uri="{FF2B5EF4-FFF2-40B4-BE49-F238E27FC236}">
                  <a16:creationId xmlns:a16="http://schemas.microsoft.com/office/drawing/2014/main" id="{44D092CA-530E-48C9-B8D1-0F275841B579}"/>
                </a:ext>
              </a:extLst>
            </p:cNvPr>
            <p:cNvSpPr/>
            <p:nvPr/>
          </p:nvSpPr>
          <p:spPr>
            <a:xfrm>
              <a:off x="5932559" y="875893"/>
              <a:ext cx="2304450" cy="1277657"/>
            </a:xfrm>
            <a:prstGeom prst="roundRect">
              <a:avLst/>
            </a:prstGeom>
            <a:solidFill>
              <a:srgbClr val="B1C8DF">
                <a:alpha val="75000"/>
              </a:srgbClr>
            </a:solidFill>
            <a:ln>
              <a:noFill/>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609585" algn="l" rtl="0" fontAlgn="base">
                <a:spcBef>
                  <a:spcPct val="0"/>
                </a:spcBef>
                <a:spcAft>
                  <a:spcPct val="0"/>
                </a:spcAft>
                <a:defRPr kern="1200">
                  <a:solidFill>
                    <a:schemeClr val="tx1"/>
                  </a:solidFill>
                  <a:latin typeface="Verdana" pitchFamily="34" charset="0"/>
                  <a:ea typeface="+mn-ea"/>
                  <a:cs typeface="Arial" charset="0"/>
                </a:defRPr>
              </a:lvl2pPr>
              <a:lvl3pPr marL="1219170" algn="l" rtl="0" fontAlgn="base">
                <a:spcBef>
                  <a:spcPct val="0"/>
                </a:spcBef>
                <a:spcAft>
                  <a:spcPct val="0"/>
                </a:spcAft>
                <a:defRPr kern="1200">
                  <a:solidFill>
                    <a:schemeClr val="tx1"/>
                  </a:solidFill>
                  <a:latin typeface="Verdana" pitchFamily="34" charset="0"/>
                  <a:ea typeface="+mn-ea"/>
                  <a:cs typeface="Arial" charset="0"/>
                </a:defRPr>
              </a:lvl3pPr>
              <a:lvl4pPr marL="1828754" algn="l" rtl="0" fontAlgn="base">
                <a:spcBef>
                  <a:spcPct val="0"/>
                </a:spcBef>
                <a:spcAft>
                  <a:spcPct val="0"/>
                </a:spcAft>
                <a:defRPr kern="1200">
                  <a:solidFill>
                    <a:schemeClr val="tx1"/>
                  </a:solidFill>
                  <a:latin typeface="Verdana" pitchFamily="34" charset="0"/>
                  <a:ea typeface="+mn-ea"/>
                  <a:cs typeface="Arial" charset="0"/>
                </a:defRPr>
              </a:lvl4pPr>
              <a:lvl5pPr marL="2438339" algn="l" rtl="0" fontAlgn="base">
                <a:spcBef>
                  <a:spcPct val="0"/>
                </a:spcBef>
                <a:spcAft>
                  <a:spcPct val="0"/>
                </a:spcAft>
                <a:defRPr kern="1200">
                  <a:solidFill>
                    <a:schemeClr val="tx1"/>
                  </a:solidFill>
                  <a:latin typeface="Verdana" pitchFamily="34" charset="0"/>
                  <a:ea typeface="+mn-ea"/>
                  <a:cs typeface="Arial" charset="0"/>
                </a:defRPr>
              </a:lvl5pPr>
              <a:lvl6pPr marL="3047924" algn="l" defTabSz="1219170" rtl="0" eaLnBrk="1" latinLnBrk="0" hangingPunct="1">
                <a:defRPr kern="1200">
                  <a:solidFill>
                    <a:schemeClr val="tx1"/>
                  </a:solidFill>
                  <a:latin typeface="Verdana" pitchFamily="34" charset="0"/>
                  <a:ea typeface="+mn-ea"/>
                  <a:cs typeface="Arial" charset="0"/>
                </a:defRPr>
              </a:lvl6pPr>
              <a:lvl7pPr marL="3657509" algn="l" defTabSz="1219170" rtl="0" eaLnBrk="1" latinLnBrk="0" hangingPunct="1">
                <a:defRPr kern="1200">
                  <a:solidFill>
                    <a:schemeClr val="tx1"/>
                  </a:solidFill>
                  <a:latin typeface="Verdana" pitchFamily="34" charset="0"/>
                  <a:ea typeface="+mn-ea"/>
                  <a:cs typeface="Arial" charset="0"/>
                </a:defRPr>
              </a:lvl7pPr>
              <a:lvl8pPr marL="4267093" algn="l" defTabSz="1219170" rtl="0" eaLnBrk="1" latinLnBrk="0" hangingPunct="1">
                <a:defRPr kern="1200">
                  <a:solidFill>
                    <a:schemeClr val="tx1"/>
                  </a:solidFill>
                  <a:latin typeface="Verdana" pitchFamily="34" charset="0"/>
                  <a:ea typeface="+mn-ea"/>
                  <a:cs typeface="Arial" charset="0"/>
                </a:defRPr>
              </a:lvl8pPr>
              <a:lvl9pPr marL="4876678" algn="l" defTabSz="1219170" rtl="0" eaLnBrk="1" latinLnBrk="0" hangingPunct="1">
                <a:defRPr kern="1200">
                  <a:solidFill>
                    <a:schemeClr val="tx1"/>
                  </a:solidFill>
                  <a:latin typeface="Verdana" pitchFamily="34" charset="0"/>
                  <a:ea typeface="+mn-ea"/>
                  <a:cs typeface="Arial" charset="0"/>
                </a:defRPr>
              </a:lvl9pPr>
            </a:lstStyle>
            <a:p>
              <a:pPr algn="ctr">
                <a:defRPr/>
              </a:pPr>
              <a:r>
                <a:rPr lang="en-GB" altLang="en-US" sz="1700" dirty="0">
                  <a:solidFill>
                    <a:srgbClr val="1C366B"/>
                  </a:solidFill>
                  <a:latin typeface="Open Sans" panose="020B0606030504020204" pitchFamily="34" charset="0"/>
                  <a:ea typeface="Open Sans" panose="020B0606030504020204" pitchFamily="34" charset="0"/>
                  <a:cs typeface="Open Sans" panose="020B0606030504020204" pitchFamily="34" charset="0"/>
                </a:rPr>
                <a:t>Emotions provide important information </a:t>
              </a:r>
            </a:p>
          </p:txBody>
        </p:sp>
      </p:grpSp>
      <p:sp>
        <p:nvSpPr>
          <p:cNvPr id="36869" name="Title 1">
            <a:extLst>
              <a:ext uri="{FF2B5EF4-FFF2-40B4-BE49-F238E27FC236}">
                <a16:creationId xmlns:a16="http://schemas.microsoft.com/office/drawing/2014/main" id="{34616076-8C8A-4809-BF6B-9E92D41B70EB}"/>
              </a:ext>
            </a:extLst>
          </p:cNvPr>
          <p:cNvSpPr txBox="1">
            <a:spLocks noChangeArrowheads="1"/>
          </p:cNvSpPr>
          <p:nvPr/>
        </p:nvSpPr>
        <p:spPr bwMode="auto">
          <a:xfrm>
            <a:off x="695121" y="591862"/>
            <a:ext cx="75120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defRPr/>
            </a:pPr>
            <a:r>
              <a:rPr lang="en-GB" altLang="en-US" sz="3200" b="1" dirty="0">
                <a:solidFill>
                  <a:srgbClr val="1C366B"/>
                </a:solidFill>
                <a:latin typeface="Oswald" panose="00000500000000000000" pitchFamily="2" charset="0"/>
                <a:ea typeface="Verdana" panose="020B0604030504040204" pitchFamily="34" charset="0"/>
              </a:rPr>
              <a:t>THE RANGE OF EMOTIONS &amp; RESPONSES</a:t>
            </a:r>
            <a:endParaRPr lang="en-US" altLang="en-US" sz="3200" b="1" dirty="0">
              <a:solidFill>
                <a:srgbClr val="1C366B"/>
              </a:solidFill>
              <a:latin typeface="Oswald" panose="00000500000000000000" pitchFamily="2" charset="0"/>
              <a:ea typeface="Verdana" panose="020B0604030504040204" pitchFamily="34" charset="0"/>
            </a:endParaRPr>
          </a:p>
        </p:txBody>
      </p:sp>
    </p:spTree>
  </p:cSld>
  <p:clrMapOvr>
    <a:masterClrMapping/>
  </p:clrMapOvr>
</p:sld>
</file>

<file path=ppt/theme/theme1.xml><?xml version="1.0" encoding="utf-8"?>
<a:theme xmlns:a="http://schemas.openxmlformats.org/drawingml/2006/main" name="4_Custom Design">
  <a:themeElements>
    <a:clrScheme name="Combat Stress">
      <a:dk1>
        <a:srgbClr val="24487E"/>
      </a:dk1>
      <a:lt1>
        <a:srgbClr val="E5C3A1"/>
      </a:lt1>
      <a:dk2>
        <a:srgbClr val="C3CFD0"/>
      </a:dk2>
      <a:lt2>
        <a:srgbClr val="DCEADD"/>
      </a:lt2>
      <a:accent1>
        <a:srgbClr val="008AC6"/>
      </a:accent1>
      <a:accent2>
        <a:srgbClr val="F24D28"/>
      </a:accent2>
      <a:accent3>
        <a:srgbClr val="DCEADD"/>
      </a:accent3>
      <a:accent4>
        <a:srgbClr val="272726"/>
      </a:accent4>
      <a:accent5>
        <a:srgbClr val="1C366B"/>
      </a:accent5>
      <a:accent6>
        <a:srgbClr val="70AD47"/>
      </a:accent6>
      <a:hlink>
        <a:srgbClr val="1C366B"/>
      </a:hlink>
      <a:folHlink>
        <a:srgbClr val="F24D2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98a_PowerPoint_template_STANDARD" id="{C85DEE19-548D-4873-BCEF-678E54BCD4D2}" vid="{7719FC1F-0D4C-4718-979D-4F9C0BDC2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345DACE37E114285C2FF49F6747E5C" ma:contentTypeVersion="4" ma:contentTypeDescription="Create a new document." ma:contentTypeScope="" ma:versionID="baba43674e9e287479b472a7c60fd4ab">
  <xsd:schema xmlns:xsd="http://www.w3.org/2001/XMLSchema" xmlns:xs="http://www.w3.org/2001/XMLSchema" xmlns:p="http://schemas.microsoft.com/office/2006/metadata/properties" xmlns:ns2="2fed6bfc-2118-47ae-8aec-dbff8b8c6877" targetNamespace="http://schemas.microsoft.com/office/2006/metadata/properties" ma:root="true" ma:fieldsID="112942af7ebe66e5cc792bc3cf3099a8" ns2:_="">
    <xsd:import namespace="2fed6bfc-2118-47ae-8aec-dbff8b8c68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ed6bfc-2118-47ae-8aec-dbff8b8c6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EA9086-F9F6-4DDB-A2D1-F844BFBCA4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ed6bfc-2118-47ae-8aec-dbff8b8c68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2186-781E-40DE-A051-6A3EE6F740C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fed6bfc-2118-47ae-8aec-dbff8b8c6877"/>
    <ds:schemaRef ds:uri="http://www.w3.org/XML/1998/namespace"/>
    <ds:schemaRef ds:uri="http://purl.org/dc/dcmitype/"/>
  </ds:schemaRefs>
</ds:datastoreItem>
</file>

<file path=customXml/itemProps3.xml><?xml version="1.0" encoding="utf-8"?>
<ds:datastoreItem xmlns:ds="http://schemas.openxmlformats.org/officeDocument/2006/customXml" ds:itemID="{6B7B18F3-6D6A-4145-8ED5-AAF6A8C6BF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CS_Powerpoint_template_STANDARD_WHITE</Template>
  <TotalTime>17615</TotalTime>
  <Words>2200</Words>
  <Application>Microsoft Office PowerPoint</Application>
  <PresentationFormat>On-screen Show (4:3)</PresentationFormat>
  <Paragraphs>288</Paragraphs>
  <Slides>39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Anton</vt:lpstr>
      <vt:lpstr>Arial</vt:lpstr>
      <vt:lpstr>Arimo</vt:lpstr>
      <vt:lpstr>Calibri</vt:lpstr>
      <vt:lpstr>Calibri Light</vt:lpstr>
      <vt:lpstr>Libre Baskerville</vt:lpstr>
      <vt:lpstr>Merriweather</vt:lpstr>
      <vt:lpstr>Open Sans</vt:lpstr>
      <vt:lpstr>Oswald</vt:lpstr>
      <vt:lpstr>Oswald </vt:lpstr>
      <vt:lpstr>Verdana</vt:lpstr>
      <vt:lpstr>4_Custom Design</vt:lpstr>
      <vt:lpstr>PowerPoint Presentation</vt:lpstr>
      <vt:lpstr>COPYRIGHT INFORMATION </vt:lpstr>
      <vt:lpstr>WELCOME &amp; INTRODUCTIONS </vt:lpstr>
      <vt:lpstr>AGENDA</vt:lpstr>
      <vt:lpstr>PowerPoint Presentation</vt:lpstr>
      <vt:lpstr>THE UNIQUE CHALLENGES OF CARE HOME WORKERS</vt:lpstr>
      <vt:lpstr>THE UNIQUE CHALLENGES OF  CARE HOME WORKERS: </vt:lpstr>
      <vt:lpstr>UNDERSTANDING THE RANGE OF EMOTIONAL RESPONSES </vt:lpstr>
      <vt:lpstr>PowerPoint Presentation</vt:lpstr>
      <vt:lpstr>THE FEELINGS  WHEEL  </vt:lpstr>
      <vt:lpstr>THE STRESS BOTTLE</vt:lpstr>
      <vt:lpstr>PROVIDING PSYCHOLOGICAL SUPPORT TO STAFF DURING COVID-19</vt:lpstr>
      <vt:lpstr>PROVIDING SUPPORT TO STAFF</vt:lpstr>
      <vt:lpstr>COVID-19:  3 PHASES OF PSYCHOLOGICAL RESPONSE</vt:lpstr>
      <vt:lpstr>COVID-19: 3 PHASES OF RESPONSE   There are 3 likely phases of Psychological Response In Healthcare Workers:</vt:lpstr>
      <vt:lpstr>PHASE 1: PREPARATION PHASE </vt:lpstr>
      <vt:lpstr>PHASE 2: ACTION PHASE I </vt:lpstr>
      <vt:lpstr>PHASE 2: ACTION PHASE II </vt:lpstr>
      <vt:lpstr>PHASE 3: RECOVERY </vt:lpstr>
      <vt:lpstr>PowerPoint Presentation</vt:lpstr>
      <vt:lpstr>PowerPoint Presentation</vt:lpstr>
      <vt:lpstr>PRACTICAL STRATEGIES TO  MANAGE STRESS</vt:lpstr>
      <vt:lpstr>RECOGNIZING SIGNS  OF ANXIETY &amp;  EMOTIONAL DISTRESS </vt:lpstr>
      <vt:lpstr>SIGNS A COLLEAGUE MAY NEED MORE EMOTIONAL SUPPORT </vt:lpstr>
      <vt:lpstr>PROVIDING EMOTIONAL SUPPORT TO COLLEAGUES (STAFF TO STAFF)</vt:lpstr>
      <vt:lpstr>RECOMMENDATIONS FOR   SUPPORTING CARE HOME WORKERS DURING COVID-19</vt:lpstr>
      <vt:lpstr>RECOMMENDATIONS FOR  SUPPORTING  CARE HOME WORKERS DURING COVID-19:</vt:lpstr>
      <vt:lpstr>PowerPoint Presentation</vt:lpstr>
      <vt:lpstr>PROVIDING EMOTIONAL SUPPORT TO COLLEAGUES (LEADERS TO STAFF)</vt:lpstr>
      <vt:lpstr>PROVIDING EMOTIONAL SUPPORT IN THE WORKPLACE    (LEADERS TO STAFF)</vt:lpstr>
      <vt:lpstr>SIGNPOSTING FOR FURTHER SUPPORT</vt:lpstr>
      <vt:lpstr>ACCESSING PSYCHOLOGICAL SUPPORT  </vt:lpstr>
      <vt:lpstr>CONCERNS ABOUT RISK OF HARM </vt:lpstr>
      <vt:lpstr>STAFF TO RESIDENT SUPPORT</vt:lpstr>
      <vt:lpstr>PowerPoint Presentation</vt:lpstr>
      <vt:lpstr>SUMMARY, ACTIONS &amp; NEXT STEPS</vt:lpstr>
      <vt:lpstr>KEY RESOURCES </vt:lpstr>
      <vt:lpstr>REFERENCES</vt:lpstr>
      <vt:lpstr>THANK YOU AND ACKNOWLEDGEMENTS</vt:lpstr>
    </vt:vector>
  </TitlesOfParts>
  <Company>Combat Stress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Combat Stress</dc:creator>
  <cp:lastModifiedBy>Lisa Taylor</cp:lastModifiedBy>
  <cp:revision>549</cp:revision>
  <cp:lastPrinted>2020-07-08T12:56:12Z</cp:lastPrinted>
  <dcterms:created xsi:type="dcterms:W3CDTF">2014-08-12T07:29:09Z</dcterms:created>
  <dcterms:modified xsi:type="dcterms:W3CDTF">2020-08-11T07:38:26Z</dcterms:modified>
</cp:coreProperties>
</file>